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7" r:id="rId4"/>
    <p:sldMasterId id="2147483838" r:id="rId5"/>
  </p:sldMasterIdLst>
  <p:notesMasterIdLst>
    <p:notesMasterId r:id="rId22"/>
  </p:notesMasterIdLst>
  <p:handoutMasterIdLst>
    <p:handoutMasterId r:id="rId23"/>
  </p:handoutMasterIdLst>
  <p:sldIdLst>
    <p:sldId id="560" r:id="rId6"/>
    <p:sldId id="592" r:id="rId7"/>
    <p:sldId id="612" r:id="rId8"/>
    <p:sldId id="630" r:id="rId9"/>
    <p:sldId id="616" r:id="rId10"/>
    <p:sldId id="545" r:id="rId11"/>
    <p:sldId id="613" r:id="rId12"/>
    <p:sldId id="614" r:id="rId13"/>
    <p:sldId id="631" r:id="rId14"/>
    <p:sldId id="633" r:id="rId15"/>
    <p:sldId id="621" r:id="rId16"/>
    <p:sldId id="619" r:id="rId17"/>
    <p:sldId id="628" r:id="rId18"/>
    <p:sldId id="622" r:id="rId19"/>
    <p:sldId id="632" r:id="rId20"/>
    <p:sldId id="629" r:id="rId21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derat JIT" pitchFamily="2" charset="0"/>
      <p:regular r:id="rId28"/>
      <p:bold r:id="rId29"/>
    </p:embeddedFont>
    <p:embeddedFont>
      <p:font typeface="ModeratJIT" pitchFamily="2" charset="0"/>
      <p:regular r:id="rId30"/>
      <p:bold r:id="rId31"/>
      <p:italic r:id="rId32"/>
      <p:boldItalic r:id="rId33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mil Rasiński" initials="KR" lastIdx="23" clrIdx="0"/>
  <p:cmAuthor id="2" name="Kasprzak Jolanta" initials="KJ" lastIdx="87" clrIdx="1">
    <p:extLst>
      <p:ext uri="{19B8F6BF-5375-455C-9EA6-DF929625EA0E}">
        <p15:presenceInfo xmlns:p15="http://schemas.microsoft.com/office/powerpoint/2012/main" userId="S-1-5-21-316631809-2019458870-210024805-15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C7C7C"/>
    <a:srgbClr val="FFD242"/>
    <a:srgbClr val="EDEDED"/>
    <a:srgbClr val="4A4A4A"/>
    <a:srgbClr val="94969A"/>
    <a:srgbClr val="E4E4E4"/>
    <a:srgbClr val="DF6069"/>
    <a:srgbClr val="008C68"/>
    <a:srgbClr val="004C39"/>
    <a:srgbClr val="00CC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02B0CA-FC54-4496-8BCA-5EF66A818D29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Styl jasny 1 — Ak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 pośredni 2 — Ak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Styl z motywem 1 — Ak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 jasny 2 — Ak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Styl jasny 3 — Ak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Styl pośredni 1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Styl pośredni 4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083E6E3-FA7D-4D7B-A595-EF9225AFEA82}" styleName="Styl jasny 1 — Ak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A488322-F2BA-4B5B-9748-0D474271808F}" styleName="Styl pośredni 3 — Ak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yl z motywem 2 — Ak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yl pośredni 2 — Ak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 pośredni 2 — Ak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 pośredni 2 — Ak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 pośredni 2 — Ak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Styl jasny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 jasny 1 — Ak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AF606853-7671-496A-8E4F-DF71F8EC918B}" styleName="Styl ciemny 1 — Ak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D083AE6-46FA-4A59-8FB0-9F97EB10719F}" styleName="Styl jasny 3 — Ak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yl pośredni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FD4443E-F989-4FC4-A0C8-D5A2AF1F390B}" styleName="Styl ciemny 1 — Ak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Styl ciemny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72"/>
    <p:restoredTop sz="95768"/>
  </p:normalViewPr>
  <p:slideViewPr>
    <p:cSldViewPr snapToGrid="0" snapToObjects="1">
      <p:cViewPr varScale="1">
        <p:scale>
          <a:sx n="126" d="100"/>
          <a:sy n="126" d="100"/>
        </p:scale>
        <p:origin x="432" y="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1496"/>
    </p:cViewPr>
  </p:sorterViewPr>
  <p:notesViewPr>
    <p:cSldViewPr snapToGrid="0" snapToObjects="1">
      <p:cViewPr varScale="1">
        <p:scale>
          <a:sx n="171" d="100"/>
          <a:sy n="171" d="100"/>
        </p:scale>
        <p:origin x="655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3.fntdata"/><Relationship Id="rId39" Type="http://schemas.microsoft.com/office/2016/11/relationships/changesInfo" Target="changesInfos/changesInfo1.xml"/><Relationship Id="rId21" Type="http://schemas.openxmlformats.org/officeDocument/2006/relationships/slide" Target="slides/slide16.xml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 Kosińska" userId="S::sara.kosinska@jit.team::61903b43-6d70-48ec-9704-858e2d694261" providerId="AD" clId="Web-{690D79C5-F0A2-BFF6-49D0-3F0FA5FCCCCB}"/>
    <pc:docChg chg="mod modMainMaster">
      <pc:chgData name="Sara Kosińska" userId="S::sara.kosinska@jit.team::61903b43-6d70-48ec-9704-858e2d694261" providerId="AD" clId="Web-{690D79C5-F0A2-BFF6-49D0-3F0FA5FCCCCB}" dt="2022-04-08T12:24:42.176" v="1" actId="33475"/>
      <pc:docMkLst>
        <pc:docMk/>
      </pc:docMkLst>
      <pc:sldMasterChg chg="addSp">
        <pc:chgData name="Sara Kosińska" userId="S::sara.kosinska@jit.team::61903b43-6d70-48ec-9704-858e2d694261" providerId="AD" clId="Web-{690D79C5-F0A2-BFF6-49D0-3F0FA5FCCCCB}" dt="2022-04-08T12:24:42.176" v="0" actId="33475"/>
        <pc:sldMasterMkLst>
          <pc:docMk/>
          <pc:sldMasterMk cId="1316172666" sldId="2147483737"/>
        </pc:sldMasterMkLst>
        <pc:spChg chg="add">
          <ac:chgData name="Sara Kosińska" userId="S::sara.kosinska@jit.team::61903b43-6d70-48ec-9704-858e2d694261" providerId="AD" clId="Web-{690D79C5-F0A2-BFF6-49D0-3F0FA5FCCCCB}" dt="2022-04-08T12:24:42.176" v="0" actId="33475"/>
          <ac:spMkLst>
            <pc:docMk/>
            <pc:sldMasterMk cId="1316172666" sldId="2147483737"/>
            <ac:spMk id="3" creationId="{88400981-9C73-75F0-48C9-544CB3EE41A9}"/>
          </ac:spMkLst>
        </pc:spChg>
      </pc:sldMasterChg>
      <pc:sldMasterChg chg="addSp">
        <pc:chgData name="Sara Kosińska" userId="S::sara.kosinska@jit.team::61903b43-6d70-48ec-9704-858e2d694261" providerId="AD" clId="Web-{690D79C5-F0A2-BFF6-49D0-3F0FA5FCCCCB}" dt="2022-04-08T12:24:42.176" v="0" actId="33475"/>
        <pc:sldMasterMkLst>
          <pc:docMk/>
          <pc:sldMasterMk cId="1908535158" sldId="2147483838"/>
        </pc:sldMasterMkLst>
        <pc:spChg chg="add">
          <ac:chgData name="Sara Kosińska" userId="S::sara.kosinska@jit.team::61903b43-6d70-48ec-9704-858e2d694261" providerId="AD" clId="Web-{690D79C5-F0A2-BFF6-49D0-3F0FA5FCCCCB}" dt="2022-04-08T12:24:42.176" v="0" actId="33475"/>
          <ac:spMkLst>
            <pc:docMk/>
            <pc:sldMasterMk cId="1908535158" sldId="2147483838"/>
            <ac:spMk id="3" creationId="{D3BA26F2-C5DC-9860-20B5-207CBE2BE118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F258C-5314-1041-8E71-68B39EE084CB}" type="datetimeFigureOut">
              <a:rPr lang="pl-PL" smtClean="0"/>
              <a:t>3.08.2022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F2F7D-6B91-9E49-881E-5EC54735D8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1086622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image1.png>
</file>

<file path=ppt/media/image11.jpg>
</file>

<file path=ppt/media/image12.png>
</file>

<file path=ppt/media/image13.JPG>
</file>

<file path=ppt/media/image14.png>
</file>

<file path=ppt/media/image15.png>
</file>

<file path=ppt/media/image2.sv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79AEF-2529-DA4B-9E20-C6BAD713D0C8}" type="datetimeFigureOut">
              <a:rPr lang="pl-PL" smtClean="0"/>
              <a:t>3.08.2022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0C341-C329-1C4F-A264-4CE725B6666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jit.team/" TargetMode="Externa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jit.team/" TargetMode="External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02776890-1699-EC44-8AB6-4680CCF7358C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8B52AE70-F0DE-DE41-A5AE-61FAF215B578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320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DA1E11A-BAE8-C541-AE34-902B5BAD4DB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94F6D38B-BB88-0F4B-B11E-B7939AEF9BD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CFDB6851-2A6E-0C43-BE25-340A0A0E303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8" name="Symbol zastępczy obrazu 4">
            <a:extLst>
              <a:ext uri="{FF2B5EF4-FFF2-40B4-BE49-F238E27FC236}">
                <a16:creationId xmlns:a16="http://schemas.microsoft.com/office/drawing/2014/main" id="{D792EC98-781D-DC4E-9896-6E3BB883EF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ekstu 9">
            <a:extLst>
              <a:ext uri="{FF2B5EF4-FFF2-40B4-BE49-F238E27FC236}">
                <a16:creationId xmlns:a16="http://schemas.microsoft.com/office/drawing/2014/main" id="{94A2A4AC-6772-1C4E-96FE-7FB40B6212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7C7C7C"/>
          </a:solidFill>
        </p:spPr>
        <p:txBody>
          <a:bodyPr lIns="0" anchor="ctr" anchorCtr="0"/>
          <a:lstStyle>
            <a:lvl1pPr marL="342900" marR="0" indent="-34290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22" name="Symbol zastępczy obrazu 4">
            <a:extLst>
              <a:ext uri="{FF2B5EF4-FFF2-40B4-BE49-F238E27FC236}">
                <a16:creationId xmlns:a16="http://schemas.microsoft.com/office/drawing/2014/main" id="{951230A0-7FA7-5842-B224-C8F29F4D624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87771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9">
            <a:extLst>
              <a:ext uri="{FF2B5EF4-FFF2-40B4-BE49-F238E27FC236}">
                <a16:creationId xmlns:a16="http://schemas.microsoft.com/office/drawing/2014/main" id="{A8829EB4-BB58-FA47-9A59-BC7768DCE7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9356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8556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5357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8" y="1591200"/>
            <a:ext cx="11198903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80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8DF7D9B8-6762-DA4D-8C4D-7909E623C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363538" indent="-239713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51133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95CE9177-D1A7-A740-A41D-91283288DAC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2065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C514E248-F843-6340-8BAC-72DBE61551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EE07198B-8F07-4A4F-B517-77E0025F83AB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3219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6EA6788B-C07F-FD44-8177-D0EB9906A5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C673F9FA-CDC6-AC49-910A-C149FB7D32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83859C03-11E5-FB49-8BE8-74CED0B7A18F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8037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B54C30B7-B135-9946-90CB-7A6A2A62312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Symbol zastępczy obrazu 2">
            <a:extLst>
              <a:ext uri="{FF2B5EF4-FFF2-40B4-BE49-F238E27FC236}">
                <a16:creationId xmlns:a16="http://schemas.microsoft.com/office/drawing/2014/main" id="{BF25EE85-3681-9A41-BC03-C2C4DDECE94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pic>
        <p:nvPicPr>
          <p:cNvPr id="21" name="Grafika 20">
            <a:extLst>
              <a:ext uri="{FF2B5EF4-FFF2-40B4-BE49-F238E27FC236}">
                <a16:creationId xmlns:a16="http://schemas.microsoft.com/office/drawing/2014/main" id="{D6E2D9BD-CFE8-314A-AB97-42658D95E0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22" name="Symbol zastępczy obrazu 2">
            <a:extLst>
              <a:ext uri="{FF2B5EF4-FFF2-40B4-BE49-F238E27FC236}">
                <a16:creationId xmlns:a16="http://schemas.microsoft.com/office/drawing/2014/main" id="{526032C6-75A7-CB4B-B137-2823310EBD74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23" name="Symbol zastępczy obrazu 2">
            <a:extLst>
              <a:ext uri="{FF2B5EF4-FFF2-40B4-BE49-F238E27FC236}">
                <a16:creationId xmlns:a16="http://schemas.microsoft.com/office/drawing/2014/main" id="{6333F177-C7D3-BC4D-A8C7-C48A1592D235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4" name="Symbol zastępczy obrazu 2">
            <a:extLst>
              <a:ext uri="{FF2B5EF4-FFF2-40B4-BE49-F238E27FC236}">
                <a16:creationId xmlns:a16="http://schemas.microsoft.com/office/drawing/2014/main" id="{2D1993D9-F8D3-5241-8C7B-6B4325D02A73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5" name="Symbol zastępczy obrazu 2">
            <a:extLst>
              <a:ext uri="{FF2B5EF4-FFF2-40B4-BE49-F238E27FC236}">
                <a16:creationId xmlns:a16="http://schemas.microsoft.com/office/drawing/2014/main" id="{FB2466E1-DDAC-4C41-99C2-F62A1B9AF5E7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6" name="Symbol zastępczy obrazu 2">
            <a:extLst>
              <a:ext uri="{FF2B5EF4-FFF2-40B4-BE49-F238E27FC236}">
                <a16:creationId xmlns:a16="http://schemas.microsoft.com/office/drawing/2014/main" id="{5CF1A319-1FF6-F245-B4BE-F8756CED34F2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7" name="Symbol zastępczy obrazu 2">
            <a:extLst>
              <a:ext uri="{FF2B5EF4-FFF2-40B4-BE49-F238E27FC236}">
                <a16:creationId xmlns:a16="http://schemas.microsoft.com/office/drawing/2014/main" id="{4AAD53F0-C028-AE45-8450-FA8EB33489F2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8" name="Symbol zastępczy obrazu 2">
            <a:extLst>
              <a:ext uri="{FF2B5EF4-FFF2-40B4-BE49-F238E27FC236}">
                <a16:creationId xmlns:a16="http://schemas.microsoft.com/office/drawing/2014/main" id="{07EDECCA-2ECE-E74C-87B5-0CFA91C0A4FF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9" name="Symbol zastępczy obrazu 2">
            <a:extLst>
              <a:ext uri="{FF2B5EF4-FFF2-40B4-BE49-F238E27FC236}">
                <a16:creationId xmlns:a16="http://schemas.microsoft.com/office/drawing/2014/main" id="{9FD9FEA1-8EA9-4C4E-8A93-B32C4B88E578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0" name="Symbol zastępczy obrazu 2">
            <a:extLst>
              <a:ext uri="{FF2B5EF4-FFF2-40B4-BE49-F238E27FC236}">
                <a16:creationId xmlns:a16="http://schemas.microsoft.com/office/drawing/2014/main" id="{FA104BB3-29F3-CA4A-82D7-69748C79DF9C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2" name="Symbol zastępczy obrazu 2">
            <a:extLst>
              <a:ext uri="{FF2B5EF4-FFF2-40B4-BE49-F238E27FC236}">
                <a16:creationId xmlns:a16="http://schemas.microsoft.com/office/drawing/2014/main" id="{D50CDFAA-3389-D84A-8EDC-83EFA36CC060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3" name="Symbol zastępczy obrazu 2">
            <a:extLst>
              <a:ext uri="{FF2B5EF4-FFF2-40B4-BE49-F238E27FC236}">
                <a16:creationId xmlns:a16="http://schemas.microsoft.com/office/drawing/2014/main" id="{40DCE8AB-8577-8847-90EE-567F1EBB91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16" name="Dowolny kształt 15">
            <a:extLst>
              <a:ext uri="{FF2B5EF4-FFF2-40B4-BE49-F238E27FC236}">
                <a16:creationId xmlns:a16="http://schemas.microsoft.com/office/drawing/2014/main" id="{06516A5D-C568-3947-9B21-8AE7BE6B62EC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Dowolny kształt 16">
            <a:extLst>
              <a:ext uri="{FF2B5EF4-FFF2-40B4-BE49-F238E27FC236}">
                <a16:creationId xmlns:a16="http://schemas.microsoft.com/office/drawing/2014/main" id="{3AE87D09-F7D5-594E-9D23-8C9CA7F016A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Dowolny kształt 17">
            <a:extLst>
              <a:ext uri="{FF2B5EF4-FFF2-40B4-BE49-F238E27FC236}">
                <a16:creationId xmlns:a16="http://schemas.microsoft.com/office/drawing/2014/main" id="{358836B8-323D-DF4E-A462-D7767BCE513E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Dowolny kształt 18">
            <a:extLst>
              <a:ext uri="{FF2B5EF4-FFF2-40B4-BE49-F238E27FC236}">
                <a16:creationId xmlns:a16="http://schemas.microsoft.com/office/drawing/2014/main" id="{6108E641-EF34-1847-8D9A-2CCE61D91DB4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62217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43BA0C07-383A-F643-A230-49F8B37E4A65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1925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ACAB7C50-14E2-E94B-B447-A4DC3E6A4F7A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944A5767-4471-E546-8E1A-CB62188D9FF3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9769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20F5B6EC-E457-2B46-A31E-E9DED558587D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6125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C40ECE54-D0C6-FC4C-974E-7019109098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0311" y="3734820"/>
            <a:ext cx="2399453" cy="583200"/>
          </a:xfrm>
          <a:prstGeom prst="rect">
            <a:avLst/>
          </a:prstGeom>
        </p:spPr>
      </p:pic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chemeClr val="bg1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E7CE6447-5F08-2B45-B4B1-905FBD843C37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3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637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4">
            <a:extLst>
              <a:ext uri="{FF2B5EF4-FFF2-40B4-BE49-F238E27FC236}">
                <a16:creationId xmlns:a16="http://schemas.microsoft.com/office/drawing/2014/main" id="{2B7DF205-4B10-C94E-A2B1-B72385E71F8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-1055" y="4858254"/>
            <a:ext cx="7286400" cy="1431641"/>
          </a:xfrm>
          <a:prstGeom prst="rect">
            <a:avLst/>
          </a:prstGeom>
          <a:solidFill>
            <a:srgbClr val="4A4A4A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5C3893F7-527F-6540-A400-648876CF1ABE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F854479-615E-F249-AC86-000100ED5299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9D4DDD41-13DB-644B-8061-87B478A073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362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5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6913861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5975282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6271D126-51DD-BD49-BD68-B040ECD41AA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42895424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833F4995-7606-D749-A251-A859D2230DE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8238138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0E763088-F8F6-5E4F-BACC-90BE8BB29E8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26CD0EEB-0EF2-2E4B-959A-E3D5418739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D7F38BEE-2E11-574E-AA60-6DEBA2287E1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950AC5EF-BCA3-0C47-BB27-391AE1A8417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2" name="Symbol zastępczy obrazu 4">
            <a:extLst>
              <a:ext uri="{FF2B5EF4-FFF2-40B4-BE49-F238E27FC236}">
                <a16:creationId xmlns:a16="http://schemas.microsoft.com/office/drawing/2014/main" id="{9D794236-7817-5448-B632-1D06A53E92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1417053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ymbol zastępczy obrazu 4">
            <a:extLst>
              <a:ext uri="{FF2B5EF4-FFF2-40B4-BE49-F238E27FC236}">
                <a16:creationId xmlns:a16="http://schemas.microsoft.com/office/drawing/2014/main" id="{89D45B9A-9C6E-664F-9B95-E719F0F5A99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B4837DE-C197-9C4A-B9F6-DDB5271DF6B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49D2876B-EFD6-D940-BD35-44647D9E2BA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6" name="Symbol zastępczy tekstu 9">
            <a:extLst>
              <a:ext uri="{FF2B5EF4-FFF2-40B4-BE49-F238E27FC236}">
                <a16:creationId xmlns:a16="http://schemas.microsoft.com/office/drawing/2014/main" id="{EC83499B-73BD-7F44-88A5-A006E49E5E9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FFD242"/>
          </a:solidFill>
        </p:spPr>
        <p:txBody>
          <a:bodyPr lIns="0" anchor="ctr" anchorCtr="0"/>
          <a:lstStyle>
            <a:lvl1pPr marL="0" marR="0" indent="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5C1C3BC6-A604-B744-BD40-5A545A33F04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8F57F22-F207-A544-AD3C-4F920901BF4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1523834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Grafika 9">
            <a:extLst>
              <a:ext uri="{FF2B5EF4-FFF2-40B4-BE49-F238E27FC236}">
                <a16:creationId xmlns:a16="http://schemas.microsoft.com/office/drawing/2014/main" id="{16F618B1-42B7-8B4D-BBA6-1B11D1906C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81127" y="3457308"/>
            <a:ext cx="3015102" cy="1019814"/>
          </a:xfrm>
          <a:prstGeom prst="rect">
            <a:avLst/>
          </a:prstGeom>
        </p:spPr>
      </p:pic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35E74451-8699-6349-8B19-74CA8CB31064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4290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Symbol zastępczy obrazu 9">
            <a:extLst>
              <a:ext uri="{FF2B5EF4-FFF2-40B4-BE49-F238E27FC236}">
                <a16:creationId xmlns:a16="http://schemas.microsoft.com/office/drawing/2014/main" id="{020A5938-78A7-8842-B1FA-2EC0B59E2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solidFill>
              <a:srgbClr val="4A4A4A"/>
            </a:solidFill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335178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abeli 5">
            <a:extLst>
              <a:ext uri="{FF2B5EF4-FFF2-40B4-BE49-F238E27FC236}">
                <a16:creationId xmlns:a16="http://schemas.microsoft.com/office/drawing/2014/main" id="{DB19F2E6-497A-2A46-B3E2-932307B6B793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04139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30ECE629-DD7C-194A-AAFB-ED52CEA359D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21332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7" y="1591200"/>
            <a:ext cx="11198904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718907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3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8EE3715-D343-2543-90DE-596A40C2C6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9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409575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53028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wykresu 2">
            <a:extLst>
              <a:ext uri="{FF2B5EF4-FFF2-40B4-BE49-F238E27FC236}">
                <a16:creationId xmlns:a16="http://schemas.microsoft.com/office/drawing/2014/main" id="{57978A20-0365-9E4E-8AEC-E4EC4148D6A7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9" name="Symbol zastępczy wykresu 2">
            <a:extLst>
              <a:ext uri="{FF2B5EF4-FFF2-40B4-BE49-F238E27FC236}">
                <a16:creationId xmlns:a16="http://schemas.microsoft.com/office/drawing/2014/main" id="{982B7CCF-61F7-3340-987E-595112EBDA1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842005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E227E5C1-1F8F-4D42-963F-EAF96F6E4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BB8CA001-C3ED-F340-8493-7E5CC11E6866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3593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C6764791-C1DA-E545-8261-8B32762391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a 9">
            <a:extLst>
              <a:ext uri="{FF2B5EF4-FFF2-40B4-BE49-F238E27FC236}">
                <a16:creationId xmlns:a16="http://schemas.microsoft.com/office/drawing/2014/main" id="{2232F252-9D20-DF4D-AC09-1733D2B006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11" name="Symbol zastępczy tekstu 35">
            <a:extLst>
              <a:ext uri="{FF2B5EF4-FFF2-40B4-BE49-F238E27FC236}">
                <a16:creationId xmlns:a16="http://schemas.microsoft.com/office/drawing/2014/main" id="{4C398A0E-80BF-C846-A6D4-2929C90174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2E2A0D19-7087-F74C-8AD3-EDA83A92B0A6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5894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2">
            <a:extLst>
              <a:ext uri="{FF2B5EF4-FFF2-40B4-BE49-F238E27FC236}">
                <a16:creationId xmlns:a16="http://schemas.microsoft.com/office/drawing/2014/main" id="{8AD41331-AC4E-D840-A957-D484BDA66841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pic>
        <p:nvPicPr>
          <p:cNvPr id="6" name="Grafika 5">
            <a:extLst>
              <a:ext uri="{FF2B5EF4-FFF2-40B4-BE49-F238E27FC236}">
                <a16:creationId xmlns:a16="http://schemas.microsoft.com/office/drawing/2014/main" id="{3C7876C3-3192-8640-A626-ADDFFD6D52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7" name="Symbol zastępczy obrazu 2">
            <a:extLst>
              <a:ext uri="{FF2B5EF4-FFF2-40B4-BE49-F238E27FC236}">
                <a16:creationId xmlns:a16="http://schemas.microsoft.com/office/drawing/2014/main" id="{FBD84A60-72D3-A940-8EDD-BBFEC7777501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8" name="Symbol zastępczy obrazu 2">
            <a:extLst>
              <a:ext uri="{FF2B5EF4-FFF2-40B4-BE49-F238E27FC236}">
                <a16:creationId xmlns:a16="http://schemas.microsoft.com/office/drawing/2014/main" id="{AC8A3296-7A92-0141-B843-9B7CF994C2EC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0" name="Symbol zastępczy obrazu 2">
            <a:extLst>
              <a:ext uri="{FF2B5EF4-FFF2-40B4-BE49-F238E27FC236}">
                <a16:creationId xmlns:a16="http://schemas.microsoft.com/office/drawing/2014/main" id="{2C840CE6-42BB-334F-9E9F-C06FC6E04BA1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2" name="Symbol zastępczy obrazu 2">
            <a:extLst>
              <a:ext uri="{FF2B5EF4-FFF2-40B4-BE49-F238E27FC236}">
                <a16:creationId xmlns:a16="http://schemas.microsoft.com/office/drawing/2014/main" id="{CF5D6D92-0CBB-FA41-BED8-5D0D5454B69A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3" name="Symbol zastępczy obrazu 2">
            <a:extLst>
              <a:ext uri="{FF2B5EF4-FFF2-40B4-BE49-F238E27FC236}">
                <a16:creationId xmlns:a16="http://schemas.microsoft.com/office/drawing/2014/main" id="{5E475FC5-FFAE-5D40-BD9D-BC073E7BCC65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4" name="Symbol zastępczy obrazu 2">
            <a:extLst>
              <a:ext uri="{FF2B5EF4-FFF2-40B4-BE49-F238E27FC236}">
                <a16:creationId xmlns:a16="http://schemas.microsoft.com/office/drawing/2014/main" id="{4C39FC5E-9460-CE40-A1D0-549D2D993767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5" name="Symbol zastępczy obrazu 2">
            <a:extLst>
              <a:ext uri="{FF2B5EF4-FFF2-40B4-BE49-F238E27FC236}">
                <a16:creationId xmlns:a16="http://schemas.microsoft.com/office/drawing/2014/main" id="{DFE1810F-AF3A-E541-A27B-1CD9843D5157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6" name="Symbol zastępczy obrazu 2">
            <a:extLst>
              <a:ext uri="{FF2B5EF4-FFF2-40B4-BE49-F238E27FC236}">
                <a16:creationId xmlns:a16="http://schemas.microsoft.com/office/drawing/2014/main" id="{6BBCB1AD-9BC5-DD4E-A60C-B6C66C186A11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7" name="Symbol zastępczy obrazu 2">
            <a:extLst>
              <a:ext uri="{FF2B5EF4-FFF2-40B4-BE49-F238E27FC236}">
                <a16:creationId xmlns:a16="http://schemas.microsoft.com/office/drawing/2014/main" id="{A1BA5D46-7BAD-474F-8D8C-0511EC2D2B93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8" name="Symbol zastępczy obrazu 2">
            <a:extLst>
              <a:ext uri="{FF2B5EF4-FFF2-40B4-BE49-F238E27FC236}">
                <a16:creationId xmlns:a16="http://schemas.microsoft.com/office/drawing/2014/main" id="{FEA84FB4-BEB2-FA45-ACE3-7B230DA467EF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9" name="Symbol zastępczy obrazu 2">
            <a:extLst>
              <a:ext uri="{FF2B5EF4-FFF2-40B4-BE49-F238E27FC236}">
                <a16:creationId xmlns:a16="http://schemas.microsoft.com/office/drawing/2014/main" id="{FC98C402-919C-B749-B23C-CBC001B2E9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20" name="Dowolny kształt 19">
            <a:extLst>
              <a:ext uri="{FF2B5EF4-FFF2-40B4-BE49-F238E27FC236}">
                <a16:creationId xmlns:a16="http://schemas.microsoft.com/office/drawing/2014/main" id="{4217C7F2-9DA6-4546-9D6F-60583FA800ED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Dowolny kształt 20">
            <a:extLst>
              <a:ext uri="{FF2B5EF4-FFF2-40B4-BE49-F238E27FC236}">
                <a16:creationId xmlns:a16="http://schemas.microsoft.com/office/drawing/2014/main" id="{507F5419-28ED-B747-BB88-CFA04A927BF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38D95C6C-F6A5-8D44-BFC7-7A249F225479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Dowolny kształt 22">
            <a:extLst>
              <a:ext uri="{FF2B5EF4-FFF2-40B4-BE49-F238E27FC236}">
                <a16:creationId xmlns:a16="http://schemas.microsoft.com/office/drawing/2014/main" id="{0745B0E2-D76A-8844-9AED-3054170E523A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169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2F65EEAC-9BD7-D146-A097-78537E37214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27E248F-F847-8540-83B7-544BE6F773C8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Równoległobok 32">
            <a:extLst>
              <a:ext uri="{FF2B5EF4-FFF2-40B4-BE49-F238E27FC236}">
                <a16:creationId xmlns:a16="http://schemas.microsoft.com/office/drawing/2014/main" id="{050FD401-23B1-904B-A0E9-970C38F5F452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0" y="4858254"/>
            <a:ext cx="7284203" cy="1431639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pic>
        <p:nvPicPr>
          <p:cNvPr id="12" name="Grafika 11">
            <a:extLst>
              <a:ext uri="{FF2B5EF4-FFF2-40B4-BE49-F238E27FC236}">
                <a16:creationId xmlns:a16="http://schemas.microsoft.com/office/drawing/2014/main" id="{D5294B0D-B42A-7A48-B25B-BAC25317A6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58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3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46120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08707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8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906D1A6E-A080-524F-94A0-F9CE802E354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1866015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obrazu 4">
            <a:extLst>
              <a:ext uri="{FF2B5EF4-FFF2-40B4-BE49-F238E27FC236}">
                <a16:creationId xmlns:a16="http://schemas.microsoft.com/office/drawing/2014/main" id="{FA65D4A7-AA95-5443-B7A6-3D7CF4B3CD6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7498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4C9D590F-EC2B-6144-9B36-6FAB6DAC347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7186E841-A91B-2943-80E5-874EA1C0F74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FFB29FC-A2F3-5842-BE96-B4F92277F42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88ED5D34-6641-F447-A359-401CD1B78F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E805F6F3-4A67-9F44-A1E7-D072CAAD0E0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4259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8.pn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image" Target="../media/image9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2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4" name="Grafika 3">
            <a:extLst>
              <a:ext uri="{FF2B5EF4-FFF2-40B4-BE49-F238E27FC236}">
                <a16:creationId xmlns:a16="http://schemas.microsoft.com/office/drawing/2014/main" id="{FE0BFAB8-4299-E348-896F-36D576F51043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88400981-9C73-75F0-48C9-544CB3EE41A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153025" y="0"/>
            <a:ext cx="1920875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pl-PL" sz="12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Jit Team - Internal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316172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47" r:id="rId2"/>
    <p:sldLayoutId id="2147483833" r:id="rId3"/>
    <p:sldLayoutId id="2147483875" r:id="rId4"/>
    <p:sldLayoutId id="2147483810" r:id="rId5"/>
    <p:sldLayoutId id="2147483870" r:id="rId6"/>
    <p:sldLayoutId id="2147483872" r:id="rId7"/>
    <p:sldLayoutId id="2147483784" r:id="rId8"/>
    <p:sldLayoutId id="2147483850" r:id="rId9"/>
    <p:sldLayoutId id="2147483854" r:id="rId10"/>
    <p:sldLayoutId id="2147483831" r:id="rId11"/>
    <p:sldLayoutId id="2147483856" r:id="rId12"/>
    <p:sldLayoutId id="2147483857" r:id="rId13"/>
    <p:sldLayoutId id="2147483866" r:id="rId14"/>
    <p:sldLayoutId id="2147483868" r:id="rId15"/>
    <p:sldLayoutId id="2147483858" r:id="rId16"/>
    <p:sldLayoutId id="2147483835" r:id="rId17"/>
    <p:sldLayoutId id="2147483832" r:id="rId18"/>
    <p:sldLayoutId id="2147483862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4A4A4A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None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SzPct val="100000"/>
        <a:buFont typeface="Courier New" panose="02070309020205020404" pitchFamily="49" charset="0"/>
        <a:buChar char="o"/>
        <a:tabLst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a 7">
            <a:extLst>
              <a:ext uri="{FF2B5EF4-FFF2-40B4-BE49-F238E27FC236}">
                <a16:creationId xmlns:a16="http://schemas.microsoft.com/office/drawing/2014/main" id="{F7D19888-EA9B-1143-B53F-4801FB93F3A8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3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3BA26F2-C5DC-9860-20B5-207CBE2BE11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153025" y="0"/>
            <a:ext cx="1920875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pl-PL" sz="12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Jit Team - Internal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90853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41" r:id="rId3"/>
    <p:sldLayoutId id="2147483876" r:id="rId4"/>
    <p:sldLayoutId id="2147483842" r:id="rId5"/>
    <p:sldLayoutId id="2147483871" r:id="rId6"/>
    <p:sldLayoutId id="2147483873" r:id="rId7"/>
    <p:sldLayoutId id="2147483843" r:id="rId8"/>
    <p:sldLayoutId id="2147483851" r:id="rId9"/>
    <p:sldLayoutId id="2147483855" r:id="rId10"/>
    <p:sldLayoutId id="2147483845" r:id="rId11"/>
    <p:sldLayoutId id="2147483859" r:id="rId12"/>
    <p:sldLayoutId id="2147483860" r:id="rId13"/>
    <p:sldLayoutId id="2147483867" r:id="rId14"/>
    <p:sldLayoutId id="2147483869" r:id="rId15"/>
    <p:sldLayoutId id="2147483861" r:id="rId16"/>
    <p:sldLayoutId id="2147483846" r:id="rId17"/>
    <p:sldLayoutId id="2147483865" r:id="rId18"/>
    <p:sldLayoutId id="2147483863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FFD242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FontTx/>
        <a:buNone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Char char="o"/>
        <a:tabLst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medium.com/@paularmstrong/twitter-lite-and-high-performance-react-progressive-web-apps-at-scale-d28a00e780a3" TargetMode="External"/><Relationship Id="rId13" Type="http://schemas.openxmlformats.org/officeDocument/2006/relationships/hyperlink" Target="https://developer.chrome.com/docs/devtools/evaluate-performance/" TargetMode="External"/><Relationship Id="rId3" Type="http://schemas.openxmlformats.org/officeDocument/2006/relationships/hyperlink" Target="https://dmitripavlutin.com/use-react-memo-wisely/" TargetMode="External"/><Relationship Id="rId7" Type="http://schemas.openxmlformats.org/officeDocument/2006/relationships/hyperlink" Target="https://blog.logrocket.com/rethinking-hooks-memoization/" TargetMode="External"/><Relationship Id="rId12" Type="http://schemas.openxmlformats.org/officeDocument/2006/relationships/hyperlink" Target="https://github.com/welldone-software/why-did-you-render" TargetMode="External"/><Relationship Id="rId17" Type="http://schemas.openxmlformats.org/officeDocument/2006/relationships/hyperlink" Target="https://github.com/bvaughn/react-window-infinite-loader" TargetMode="External"/><Relationship Id="rId2" Type="http://schemas.openxmlformats.org/officeDocument/2006/relationships/hyperlink" Target="https://reactjs.org/docs/optimizing-performance.html" TargetMode="External"/><Relationship Id="rId16" Type="http://schemas.openxmlformats.org/officeDocument/2006/relationships/hyperlink" Target="https://github.com/bvaughn/react-window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kentcdodds.com/blog/usememo-and-usecallback" TargetMode="External"/><Relationship Id="rId11" Type="http://schemas.openxmlformats.org/officeDocument/2006/relationships/hyperlink" Target="https://brycedooley.com/debug-react-rerenders/" TargetMode="External"/><Relationship Id="rId5" Type="http://schemas.openxmlformats.org/officeDocument/2006/relationships/hyperlink" Target="https://overreacted.io/before-you-memo/" TargetMode="External"/><Relationship Id="rId15" Type="http://schemas.openxmlformats.org/officeDocument/2006/relationships/hyperlink" Target="https://gist.github.com/mackankowski/53843a02399f4dbac5b972624c24dc6b" TargetMode="External"/><Relationship Id="rId10" Type="http://schemas.openxmlformats.org/officeDocument/2006/relationships/hyperlink" Target="https://blog.logrocket.com/guide-performance-optimization-webpack/" TargetMode="External"/><Relationship Id="rId4" Type="http://schemas.openxmlformats.org/officeDocument/2006/relationships/hyperlink" Target="https://dmitripavlutin.com/dont-overuse-react-usecallback/" TargetMode="External"/><Relationship Id="rId9" Type="http://schemas.openxmlformats.org/officeDocument/2006/relationships/hyperlink" Target="https://www.patterns.dev/posts/virtual-lists/" TargetMode="External"/><Relationship Id="rId14" Type="http://schemas.openxmlformats.org/officeDocument/2006/relationships/hyperlink" Target="https://reactjs.org/docs/profiler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B4B1284A-3565-B643-9325-7B2DE2EE30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l-PL" dirty="0"/>
              <a:t>Performance </a:t>
            </a:r>
            <a:r>
              <a:rPr lang="pl-PL" dirty="0" err="1"/>
              <a:t>optimization</a:t>
            </a:r>
            <a:r>
              <a:rPr lang="pl-PL" dirty="0"/>
              <a:t> in </a:t>
            </a:r>
            <a:r>
              <a:rPr lang="pl-PL" dirty="0" err="1"/>
              <a:t>React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F30BAD9-209F-6C4F-BEB6-D9EADF7D96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l-PL" dirty="0" err="1"/>
              <a:t>front.jit</a:t>
            </a:r>
            <a:r>
              <a:rPr lang="pl-PL" dirty="0"/>
              <a:t> #1 (28.06.2022)</a:t>
            </a:r>
          </a:p>
        </p:txBody>
      </p:sp>
    </p:spTree>
    <p:extLst>
      <p:ext uri="{BB962C8B-B14F-4D97-AF65-F5344CB8AC3E}">
        <p14:creationId xmlns:p14="http://schemas.microsoft.com/office/powerpoint/2010/main" val="2157700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sz="2000" dirty="0"/>
              <a:t>❌ 	“Every </a:t>
            </a:r>
            <a:r>
              <a:rPr lang="en-GB" sz="2000" dirty="0" err="1"/>
              <a:t>callback</a:t>
            </a:r>
            <a:r>
              <a:rPr lang="en-GB" sz="2000" dirty="0"/>
              <a:t> function should be </a:t>
            </a:r>
            <a:r>
              <a:rPr lang="en-GB" sz="2000" dirty="0" err="1"/>
              <a:t>memoized</a:t>
            </a:r>
            <a:r>
              <a:rPr lang="en-GB" sz="2000" dirty="0"/>
              <a:t> to prevent useless re-rendering of child 	components that use the </a:t>
            </a:r>
            <a:r>
              <a:rPr lang="en-GB" sz="2000" dirty="0" err="1"/>
              <a:t>callback</a:t>
            </a:r>
            <a:r>
              <a:rPr lang="en-GB" sz="2000" dirty="0"/>
              <a:t> function”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✅	Big list of items: </a:t>
            </a:r>
            <a:r>
              <a:rPr lang="en-GB" sz="2000" dirty="0" err="1"/>
              <a:t>Memoization</a:t>
            </a:r>
            <a:r>
              <a:rPr lang="en-GB" sz="2000" dirty="0"/>
              <a:t> of the row cell in </a:t>
            </a:r>
            <a:r>
              <a:rPr lang="en-GB" sz="2000" dirty="0" err="1"/>
              <a:t>memoized</a:t>
            </a:r>
            <a:r>
              <a:rPr lang="en-GB" sz="2000" dirty="0"/>
              <a:t> parent component to prevent 	re-renders (and avoid break of the parent memorization)</a:t>
            </a:r>
          </a:p>
          <a:p>
            <a:pPr marL="0" indent="0">
              <a:buNone/>
            </a:pPr>
            <a:endParaRPr lang="en-GB" sz="2000" dirty="0"/>
          </a:p>
          <a:p>
            <a:endParaRPr lang="en-GB" sz="2000" dirty="0">
              <a:solidFill>
                <a:srgbClr val="C00000"/>
              </a:solidFill>
              <a:highlight>
                <a:srgbClr val="EDEDED"/>
              </a:highlight>
            </a:endParaRPr>
          </a:p>
          <a:p>
            <a:endParaRPr lang="en-GB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10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useCallback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029334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16200" y="2817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 err="1"/>
              <a:t>console.warn</a:t>
            </a:r>
            <a:r>
              <a:rPr lang="pl-PL" sz="5400" dirty="0"/>
              <a:t>(</a:t>
            </a:r>
            <a:r>
              <a:rPr lang="pl-PL" sz="5400" dirty="0">
                <a:solidFill>
                  <a:srgbClr val="FFD242"/>
                </a:solidFill>
              </a:rPr>
              <a:t>'Talk </a:t>
            </a:r>
            <a:r>
              <a:rPr lang="pl-PL" sz="5400" dirty="0" err="1">
                <a:solidFill>
                  <a:srgbClr val="FFD242"/>
                </a:solidFill>
              </a:rPr>
              <a:t>is</a:t>
            </a:r>
            <a:r>
              <a:rPr lang="pl-PL" sz="5400" dirty="0">
                <a:solidFill>
                  <a:srgbClr val="FFD242"/>
                </a:solidFill>
              </a:rPr>
              <a:t> </a:t>
            </a:r>
            <a:r>
              <a:rPr lang="pl-PL" sz="5400" dirty="0" err="1">
                <a:solidFill>
                  <a:srgbClr val="FFD242"/>
                </a:solidFill>
              </a:rPr>
              <a:t>cheap</a:t>
            </a:r>
            <a:r>
              <a:rPr lang="pl-PL" sz="5400" dirty="0">
                <a:solidFill>
                  <a:srgbClr val="FFD242"/>
                </a:solidFill>
              </a:rPr>
              <a:t>, </a:t>
            </a:r>
          </a:p>
          <a:p>
            <a:pPr algn="ctr"/>
            <a:r>
              <a:rPr lang="pl-PL" sz="5400" dirty="0">
                <a:solidFill>
                  <a:srgbClr val="FFD242"/>
                </a:solidFill>
              </a:rPr>
              <a:t>show me </a:t>
            </a:r>
            <a:r>
              <a:rPr lang="pl-PL" sz="5400" dirty="0" err="1">
                <a:solidFill>
                  <a:srgbClr val="FFD242"/>
                </a:solidFill>
              </a:rPr>
              <a:t>your</a:t>
            </a:r>
            <a:r>
              <a:rPr lang="pl-PL" sz="5400" dirty="0">
                <a:solidFill>
                  <a:srgbClr val="FFD242"/>
                </a:solidFill>
              </a:rPr>
              <a:t> </a:t>
            </a:r>
            <a:r>
              <a:rPr lang="pl-PL" sz="5400" dirty="0" err="1">
                <a:solidFill>
                  <a:srgbClr val="FFD242"/>
                </a:solidFill>
              </a:rPr>
              <a:t>code</a:t>
            </a:r>
            <a:r>
              <a:rPr lang="pl-PL" sz="5400" dirty="0">
                <a:solidFill>
                  <a:srgbClr val="FFD242"/>
                </a:solidFill>
              </a:rPr>
              <a:t>!'</a:t>
            </a:r>
            <a:r>
              <a:rPr lang="pl-PL" sz="5400" dirty="0"/>
              <a:t>) </a:t>
            </a:r>
          </a:p>
          <a:p>
            <a:pPr algn="ctr"/>
            <a:endParaRPr lang="pl-PL" sz="5400" dirty="0"/>
          </a:p>
        </p:txBody>
      </p:sp>
    </p:spTree>
    <p:extLst>
      <p:ext uri="{BB962C8B-B14F-4D97-AF65-F5344CB8AC3E}">
        <p14:creationId xmlns:p14="http://schemas.microsoft.com/office/powerpoint/2010/main" val="293451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12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Example</a:t>
            </a:r>
            <a:r>
              <a:rPr lang="pl-PL" dirty="0"/>
              <a:t> #1: </a:t>
            </a:r>
            <a:r>
              <a:rPr lang="pl-PL" dirty="0" err="1"/>
              <a:t>Unresponsive</a:t>
            </a:r>
            <a:r>
              <a:rPr lang="pl-PL" dirty="0"/>
              <a:t> (</a:t>
            </a:r>
            <a:r>
              <a:rPr lang="pl-PL" dirty="0" err="1"/>
              <a:t>slow</a:t>
            </a:r>
            <a:r>
              <a:rPr lang="pl-PL" dirty="0"/>
              <a:t>) component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5518F0-E12C-4EA3-A65C-E58AA0369877}"/>
              </a:ext>
            </a:extLst>
          </p:cNvPr>
          <p:cNvSpPr txBox="1"/>
          <p:nvPr/>
        </p:nvSpPr>
        <p:spPr>
          <a:xfrm>
            <a:off x="606063" y="5072754"/>
            <a:ext cx="109798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1600" b="1" dirty="0" err="1">
                <a:solidFill>
                  <a:srgbClr val="FFD242"/>
                </a:solidFill>
              </a:rPr>
              <a:t>https</a:t>
            </a:r>
            <a:r>
              <a:rPr lang="pl-PL" sz="1600" b="1" dirty="0">
                <a:solidFill>
                  <a:srgbClr val="FFD242"/>
                </a:solidFill>
              </a:rPr>
              <a:t>://</a:t>
            </a:r>
            <a:r>
              <a:rPr lang="pl-PL" sz="1600" b="1" dirty="0" err="1">
                <a:solidFill>
                  <a:srgbClr val="FFD242"/>
                </a:solidFill>
              </a:rPr>
              <a:t>github.com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mackankowski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front.jit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tree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main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src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lectures</a:t>
            </a:r>
            <a:r>
              <a:rPr lang="pl-PL" sz="1600" b="1" dirty="0">
                <a:solidFill>
                  <a:srgbClr val="FFD242"/>
                </a:solidFill>
              </a:rPr>
              <a:t>/performance-</a:t>
            </a:r>
            <a:r>
              <a:rPr lang="pl-PL" sz="1600" b="1" dirty="0" err="1">
                <a:solidFill>
                  <a:srgbClr val="FFD242"/>
                </a:solidFill>
              </a:rPr>
              <a:t>optimization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samples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slow</a:t>
            </a:r>
            <a:r>
              <a:rPr lang="pl-PL" sz="1600" b="1" dirty="0">
                <a:solidFill>
                  <a:srgbClr val="FFD242"/>
                </a:solidFill>
              </a:rPr>
              <a:t>-component</a:t>
            </a:r>
            <a:endParaRPr lang="pl-PL" sz="1600" dirty="0">
              <a:solidFill>
                <a:srgbClr val="FFD242"/>
              </a:solidFill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A3EA4C3-C7E6-EA6C-DE81-1B81B67A94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030161"/>
              </p:ext>
            </p:extLst>
          </p:nvPr>
        </p:nvGraphicFramePr>
        <p:xfrm>
          <a:off x="1943439" y="2575560"/>
          <a:ext cx="8128000" cy="170688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038320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72248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PL" sz="2000" dirty="0"/>
                        <a:t>Performance issue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PL" sz="2000" dirty="0"/>
                        <a:t>Potential solution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632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dirty="0" err="1"/>
                        <a:t>Slow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or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unnecessary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reloading</a:t>
                      </a:r>
                      <a:r>
                        <a:rPr lang="pl-PL" sz="2000" dirty="0"/>
                        <a:t> of a component </a:t>
                      </a:r>
                      <a:r>
                        <a:rPr lang="pl-PL" sz="2000" dirty="0" err="1"/>
                        <a:t>that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has</a:t>
                      </a:r>
                      <a:r>
                        <a:rPr lang="pl-PL" sz="2000" dirty="0"/>
                        <a:t> not </a:t>
                      </a:r>
                      <a:r>
                        <a:rPr lang="pl-PL" sz="2000" dirty="0" err="1"/>
                        <a:t>changed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state</a:t>
                      </a:r>
                      <a:endParaRPr lang="en-P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2000" dirty="0" err="1"/>
                        <a:t>Trace</a:t>
                      </a:r>
                      <a:r>
                        <a:rPr lang="pl-PL" sz="2000" dirty="0"/>
                        <a:t> the </a:t>
                      </a:r>
                      <a:r>
                        <a:rPr lang="pl-PL" sz="2000" dirty="0" err="1"/>
                        <a:t>state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flow</a:t>
                      </a:r>
                      <a:r>
                        <a:rPr lang="pl-PL" sz="2000" dirty="0"/>
                        <a:t>, </a:t>
                      </a:r>
                      <a:r>
                        <a:rPr lang="pl-PL" sz="2000" dirty="0" err="1"/>
                        <a:t>identify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what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affects</a:t>
                      </a:r>
                      <a:r>
                        <a:rPr lang="pl-PL" sz="2000" dirty="0"/>
                        <a:t> the </a:t>
                      </a:r>
                      <a:r>
                        <a:rPr lang="pl-PL" sz="2000" dirty="0" err="1"/>
                        <a:t>unnecessary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render</a:t>
                      </a:r>
                      <a:r>
                        <a:rPr lang="pl-PL" sz="2000" dirty="0"/>
                        <a:t> and </a:t>
                      </a:r>
                      <a:r>
                        <a:rPr lang="pl-PL" sz="2000" dirty="0" err="1"/>
                        <a:t>fix</a:t>
                      </a:r>
                      <a:r>
                        <a:rPr lang="pl-PL" sz="2000" dirty="0"/>
                        <a:t> the </a:t>
                      </a:r>
                      <a:r>
                        <a:rPr lang="pl-PL" sz="2000" dirty="0" err="1"/>
                        <a:t>source</a:t>
                      </a:r>
                      <a:r>
                        <a:rPr lang="pl-PL" sz="2000" dirty="0"/>
                        <a:t> of the </a:t>
                      </a:r>
                      <a:r>
                        <a:rPr lang="pl-PL" sz="2000" dirty="0" err="1"/>
                        <a:t>problems</a:t>
                      </a:r>
                      <a:endParaRPr lang="en-P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310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31474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13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Example</a:t>
            </a:r>
            <a:r>
              <a:rPr lang="pl-PL" dirty="0"/>
              <a:t> #2: </a:t>
            </a:r>
            <a:r>
              <a:rPr lang="pl-PL" dirty="0" err="1"/>
              <a:t>Slow-loading</a:t>
            </a:r>
            <a:r>
              <a:rPr lang="pl-PL" dirty="0"/>
              <a:t> list/</a:t>
            </a:r>
            <a:r>
              <a:rPr lang="pl-PL" dirty="0" err="1"/>
              <a:t>table</a:t>
            </a:r>
            <a:endParaRPr lang="pl-PL" dirty="0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A3EA4C3-C7E6-EA6C-DE81-1B81B67A94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2505627"/>
              </p:ext>
            </p:extLst>
          </p:nvPr>
        </p:nvGraphicFramePr>
        <p:xfrm>
          <a:off x="2032000" y="2727960"/>
          <a:ext cx="8128000" cy="140208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038320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72248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PL" sz="2000" dirty="0"/>
                        <a:t>Performance issue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PL" sz="2000" dirty="0"/>
                        <a:t>Potential solution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632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dirty="0"/>
                        <a:t>A lot of </a:t>
                      </a:r>
                      <a:r>
                        <a:rPr lang="pl-PL" sz="2000" dirty="0" err="1"/>
                        <a:t>elements</a:t>
                      </a:r>
                      <a:r>
                        <a:rPr lang="pl-PL" sz="2000" dirty="0"/>
                        <a:t> to be </a:t>
                      </a:r>
                      <a:r>
                        <a:rPr lang="pl-PL" sz="2000" dirty="0" err="1"/>
                        <a:t>displayed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at</a:t>
                      </a:r>
                      <a:r>
                        <a:rPr lang="pl-PL" sz="2000" dirty="0"/>
                        <a:t> the same </a:t>
                      </a:r>
                      <a:r>
                        <a:rPr lang="pl-PL" sz="2000" dirty="0" err="1"/>
                        <a:t>time</a:t>
                      </a:r>
                      <a:r>
                        <a:rPr lang="pl-PL" sz="2000" dirty="0"/>
                        <a:t> (</a:t>
                      </a:r>
                      <a:r>
                        <a:rPr lang="pl-PL" sz="2000" dirty="0" err="1"/>
                        <a:t>e.g</a:t>
                      </a:r>
                      <a:r>
                        <a:rPr lang="pl-PL" sz="2000" dirty="0"/>
                        <a:t>. a </a:t>
                      </a:r>
                      <a:r>
                        <a:rPr lang="pl-PL" sz="2000" dirty="0" err="1"/>
                        <a:t>multiline</a:t>
                      </a:r>
                      <a:r>
                        <a:rPr lang="pl-PL" sz="2000" dirty="0"/>
                        <a:t> </a:t>
                      </a:r>
                      <a:r>
                        <a:rPr lang="pl-PL" sz="2000" dirty="0" err="1"/>
                        <a:t>table</a:t>
                      </a:r>
                      <a:r>
                        <a:rPr lang="pl-PL" sz="2000" dirty="0"/>
                        <a:t> with a form)</a:t>
                      </a:r>
                      <a:endParaRPr lang="en-P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2000" dirty="0" err="1"/>
                        <a:t>Virtualization</a:t>
                      </a:r>
                      <a:r>
                        <a:rPr lang="pl-PL" sz="2000" dirty="0"/>
                        <a:t> („</a:t>
                      </a:r>
                      <a:r>
                        <a:rPr lang="pl-PL" sz="2000" dirty="0" err="1"/>
                        <a:t>windowing</a:t>
                      </a:r>
                      <a:r>
                        <a:rPr lang="pl-PL" sz="2000" dirty="0"/>
                        <a:t>”)</a:t>
                      </a:r>
                      <a:br>
                        <a:rPr lang="pl-PL" sz="2000" dirty="0"/>
                      </a:br>
                      <a:endParaRPr lang="pl-PL" sz="2000" dirty="0"/>
                    </a:p>
                    <a:p>
                      <a:r>
                        <a:rPr lang="pl-PL" sz="2000" i="1" dirty="0">
                          <a:highlight>
                            <a:srgbClr val="EDEDED"/>
                          </a:highlight>
                        </a:rPr>
                        <a:t>vs. paginacja vs. </a:t>
                      </a:r>
                      <a:r>
                        <a:rPr lang="pl-PL" sz="2000" i="1" dirty="0" err="1">
                          <a:highlight>
                            <a:srgbClr val="EDEDED"/>
                          </a:highlight>
                        </a:rPr>
                        <a:t>lazy-loading</a:t>
                      </a:r>
                      <a:r>
                        <a:rPr lang="pl-PL" sz="2000" i="1" dirty="0">
                          <a:highlight>
                            <a:srgbClr val="EDEDED"/>
                          </a:highlight>
                        </a:rPr>
                        <a:t>…</a:t>
                      </a:r>
                      <a:endParaRPr lang="en-PL" sz="2000" i="1" dirty="0">
                        <a:highlight>
                          <a:srgbClr val="EDEDED"/>
                        </a:highlight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31081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FF74C5B-997E-F088-46FB-D169BE120AC5}"/>
              </a:ext>
            </a:extLst>
          </p:cNvPr>
          <p:cNvSpPr txBox="1"/>
          <p:nvPr/>
        </p:nvSpPr>
        <p:spPr>
          <a:xfrm>
            <a:off x="606063" y="5072754"/>
            <a:ext cx="1097987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sz="1600" b="1" dirty="0" err="1">
                <a:solidFill>
                  <a:srgbClr val="FFD242"/>
                </a:solidFill>
              </a:rPr>
              <a:t>https</a:t>
            </a:r>
            <a:r>
              <a:rPr lang="pl-PL" sz="1600" b="1" dirty="0">
                <a:solidFill>
                  <a:srgbClr val="FFD242"/>
                </a:solidFill>
              </a:rPr>
              <a:t>://</a:t>
            </a:r>
            <a:r>
              <a:rPr lang="pl-PL" sz="1600" b="1" dirty="0" err="1">
                <a:solidFill>
                  <a:srgbClr val="FFD242"/>
                </a:solidFill>
              </a:rPr>
              <a:t>github.com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mackankowski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front.jit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tree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main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src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lectures</a:t>
            </a:r>
            <a:r>
              <a:rPr lang="pl-PL" sz="1600" b="1" dirty="0">
                <a:solidFill>
                  <a:srgbClr val="FFD242"/>
                </a:solidFill>
              </a:rPr>
              <a:t>/performance-</a:t>
            </a:r>
            <a:r>
              <a:rPr lang="pl-PL" sz="1600" b="1" dirty="0" err="1">
                <a:solidFill>
                  <a:srgbClr val="FFD242"/>
                </a:solidFill>
              </a:rPr>
              <a:t>optimization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samples</a:t>
            </a:r>
            <a:r>
              <a:rPr lang="pl-PL" sz="1600" b="1" dirty="0">
                <a:solidFill>
                  <a:srgbClr val="FFD242"/>
                </a:solidFill>
              </a:rPr>
              <a:t>/</a:t>
            </a:r>
            <a:r>
              <a:rPr lang="pl-PL" sz="1600" b="1" dirty="0" err="1">
                <a:solidFill>
                  <a:srgbClr val="FFD242"/>
                </a:solidFill>
              </a:rPr>
              <a:t>virtualized-table</a:t>
            </a:r>
            <a:endParaRPr lang="pl-PL" sz="1600" dirty="0">
              <a:solidFill>
                <a:srgbClr val="FFD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863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 err="1"/>
              <a:t>Optimization</a:t>
            </a:r>
            <a:r>
              <a:rPr lang="pl-PL" sz="2000" dirty="0"/>
              <a:t> – </a:t>
            </a:r>
            <a:r>
              <a:rPr lang="pl-PL" sz="2000" dirty="0" err="1"/>
              <a:t>when</a:t>
            </a:r>
            <a:r>
              <a:rPr lang="pl-PL" sz="2000" dirty="0"/>
              <a:t> </a:t>
            </a:r>
            <a:r>
              <a:rPr lang="pl-PL" sz="2000" dirty="0" err="1"/>
              <a:t>needed</a:t>
            </a: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Using </a:t>
            </a:r>
            <a:r>
              <a:rPr lang="pl-PL" sz="2000" dirty="0" err="1"/>
              <a:t>tools</a:t>
            </a:r>
            <a:r>
              <a:rPr lang="pl-PL" sz="2000" dirty="0"/>
              <a:t> for </a:t>
            </a:r>
            <a:r>
              <a:rPr lang="pl-PL" sz="2000" dirty="0" err="1"/>
              <a:t>specific</a:t>
            </a:r>
            <a:r>
              <a:rPr lang="pl-PL" sz="2000" dirty="0"/>
              <a:t> problem </a:t>
            </a:r>
            <a:r>
              <a:rPr lang="pl-PL" sz="2000" dirty="0" err="1"/>
              <a:t>resolving</a:t>
            </a: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One </a:t>
            </a:r>
            <a:r>
              <a:rPr lang="pl-PL" sz="2000" dirty="0" err="1"/>
              <a:t>issue</a:t>
            </a:r>
            <a:r>
              <a:rPr lang="pl-PL" sz="2000" dirty="0"/>
              <a:t> = </a:t>
            </a:r>
            <a:r>
              <a:rPr lang="pl-PL" sz="2000" dirty="0" err="1"/>
              <a:t>many</a:t>
            </a:r>
            <a:r>
              <a:rPr lang="pl-PL" sz="2000" dirty="0"/>
              <a:t> </a:t>
            </a:r>
            <a:r>
              <a:rPr lang="pl-PL" sz="2000" dirty="0" err="1"/>
              <a:t>solutions</a:t>
            </a: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14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97" y="390449"/>
            <a:ext cx="11198903" cy="612000"/>
          </a:xfrm>
        </p:spPr>
        <p:txBody>
          <a:bodyPr/>
          <a:lstStyle/>
          <a:p>
            <a:r>
              <a:rPr lang="pl-PL" dirty="0"/>
              <a:t>Podsumowanie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4BC91B-094A-3E3A-4485-D0E3FBE1A914}"/>
              </a:ext>
            </a:extLst>
          </p:cNvPr>
          <p:cNvSpPr/>
          <p:nvPr/>
        </p:nvSpPr>
        <p:spPr>
          <a:xfrm>
            <a:off x="5127171" y="3827418"/>
            <a:ext cx="5995851" cy="175695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dirty="0"/>
          </a:p>
        </p:txBody>
      </p:sp>
      <p:sp>
        <p:nvSpPr>
          <p:cNvPr id="5" name="Tytuł 3">
            <a:extLst>
              <a:ext uri="{FF2B5EF4-FFF2-40B4-BE49-F238E27FC236}">
                <a16:creationId xmlns:a16="http://schemas.microsoft.com/office/drawing/2014/main" id="{1C9494AB-8AC2-3B1F-91B4-8A8DDADBA54B}"/>
              </a:ext>
            </a:extLst>
          </p:cNvPr>
          <p:cNvSpPr txBox="1">
            <a:spLocks/>
          </p:cNvSpPr>
          <p:nvPr/>
        </p:nvSpPr>
        <p:spPr>
          <a:xfrm>
            <a:off x="5439202" y="4003766"/>
            <a:ext cx="5362968" cy="26643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pl-PL" sz="1400" b="0" dirty="0">
                <a:solidFill>
                  <a:schemeClr val="bg1"/>
                </a:solidFill>
              </a:rPr>
              <a:t>Performance </a:t>
            </a:r>
            <a:r>
              <a:rPr lang="pl-PL" sz="1400" b="0" dirty="0" err="1">
                <a:solidFill>
                  <a:schemeClr val="bg1"/>
                </a:solidFill>
              </a:rPr>
              <a:t>optimizations</a:t>
            </a:r>
            <a:r>
              <a:rPr lang="pl-PL" sz="1400" b="0" dirty="0">
                <a:solidFill>
                  <a:schemeClr val="bg1"/>
                </a:solidFill>
              </a:rPr>
              <a:t> </a:t>
            </a:r>
            <a:r>
              <a:rPr lang="pl-PL" sz="1400" b="0" dirty="0" err="1">
                <a:solidFill>
                  <a:schemeClr val="bg1"/>
                </a:solidFill>
              </a:rPr>
              <a:t>are</a:t>
            </a:r>
            <a:r>
              <a:rPr lang="pl-PL" sz="1400" b="0" dirty="0">
                <a:solidFill>
                  <a:schemeClr val="bg1"/>
                </a:solidFill>
              </a:rPr>
              <a:t> not </a:t>
            </a:r>
            <a:r>
              <a:rPr lang="pl-PL" sz="1400" b="0" dirty="0" err="1">
                <a:solidFill>
                  <a:schemeClr val="bg1"/>
                </a:solidFill>
              </a:rPr>
              <a:t>free</a:t>
            </a:r>
            <a:r>
              <a:rPr lang="pl-PL" sz="1400" b="0" dirty="0">
                <a:solidFill>
                  <a:schemeClr val="bg1"/>
                </a:solidFill>
              </a:rPr>
              <a:t>. </a:t>
            </a:r>
            <a:r>
              <a:rPr lang="pl-PL" sz="1400" b="0" dirty="0" err="1">
                <a:solidFill>
                  <a:schemeClr val="bg1"/>
                </a:solidFill>
              </a:rPr>
              <a:t>They</a:t>
            </a:r>
            <a:r>
              <a:rPr lang="pl-PL" sz="1400" b="0" dirty="0">
                <a:solidFill>
                  <a:schemeClr val="bg1"/>
                </a:solidFill>
              </a:rPr>
              <a:t> ALWAYS </a:t>
            </a:r>
            <a:r>
              <a:rPr lang="pl-PL" sz="1400" b="0" dirty="0" err="1">
                <a:solidFill>
                  <a:schemeClr val="bg1"/>
                </a:solidFill>
              </a:rPr>
              <a:t>come</a:t>
            </a:r>
            <a:r>
              <a:rPr lang="pl-PL" sz="1400" b="0" dirty="0">
                <a:solidFill>
                  <a:schemeClr val="bg1"/>
                </a:solidFill>
              </a:rPr>
              <a:t> with a </a:t>
            </a:r>
            <a:r>
              <a:rPr lang="pl-PL" sz="1400" b="0" dirty="0" err="1">
                <a:solidFill>
                  <a:schemeClr val="bg1"/>
                </a:solidFill>
              </a:rPr>
              <a:t>cost</a:t>
            </a:r>
            <a:r>
              <a:rPr lang="pl-PL" sz="1400" b="0" dirty="0">
                <a:solidFill>
                  <a:schemeClr val="bg1"/>
                </a:solidFill>
              </a:rPr>
              <a:t> but do NOT </a:t>
            </a:r>
            <a:r>
              <a:rPr lang="pl-PL" sz="1400" b="0" dirty="0" err="1">
                <a:solidFill>
                  <a:schemeClr val="bg1"/>
                </a:solidFill>
              </a:rPr>
              <a:t>always</a:t>
            </a:r>
            <a:r>
              <a:rPr lang="pl-PL" sz="1400" b="0" dirty="0">
                <a:solidFill>
                  <a:schemeClr val="bg1"/>
                </a:solidFill>
              </a:rPr>
              <a:t> </a:t>
            </a:r>
            <a:r>
              <a:rPr lang="pl-PL" sz="1400" b="0" dirty="0" err="1">
                <a:solidFill>
                  <a:schemeClr val="bg1"/>
                </a:solidFill>
              </a:rPr>
              <a:t>come</a:t>
            </a:r>
            <a:r>
              <a:rPr lang="pl-PL" sz="1400" b="0" dirty="0">
                <a:solidFill>
                  <a:schemeClr val="bg1"/>
                </a:solidFill>
              </a:rPr>
              <a:t> with a benefit to offset </a:t>
            </a:r>
            <a:r>
              <a:rPr lang="pl-PL" sz="1400" b="0" dirty="0" err="1">
                <a:solidFill>
                  <a:schemeClr val="bg1"/>
                </a:solidFill>
              </a:rPr>
              <a:t>that</a:t>
            </a:r>
            <a:r>
              <a:rPr lang="pl-PL" sz="1400" b="0" dirty="0">
                <a:solidFill>
                  <a:schemeClr val="bg1"/>
                </a:solidFill>
              </a:rPr>
              <a:t> </a:t>
            </a:r>
            <a:r>
              <a:rPr lang="pl-PL" sz="1400" b="0" dirty="0" err="1">
                <a:solidFill>
                  <a:schemeClr val="bg1"/>
                </a:solidFill>
              </a:rPr>
              <a:t>cost</a:t>
            </a:r>
            <a:r>
              <a:rPr lang="pl-PL" sz="1400" b="0" dirty="0">
                <a:solidFill>
                  <a:schemeClr val="bg1"/>
                </a:solidFill>
              </a:rPr>
              <a:t>. </a:t>
            </a:r>
          </a:p>
          <a:p>
            <a:pPr algn="r">
              <a:lnSpc>
                <a:spcPct val="150000"/>
              </a:lnSpc>
            </a:pPr>
            <a:r>
              <a:rPr lang="pl-PL" sz="1400" b="0" dirty="0">
                <a:solidFill>
                  <a:srgbClr val="FFD242"/>
                </a:solidFill>
              </a:rPr>
              <a:t>Kent C. </a:t>
            </a:r>
            <a:r>
              <a:rPr lang="pl-PL" sz="1400" b="0" dirty="0" err="1">
                <a:solidFill>
                  <a:srgbClr val="FFD242"/>
                </a:solidFill>
              </a:rPr>
              <a:t>Dodds</a:t>
            </a:r>
            <a:endParaRPr lang="pl-PL" sz="1400" b="0" dirty="0">
              <a:solidFill>
                <a:srgbClr val="FFD242"/>
              </a:solidFill>
            </a:endParaRPr>
          </a:p>
          <a:p>
            <a:pPr algn="ctr"/>
            <a:endParaRPr lang="pl-PL" sz="4400" dirty="0"/>
          </a:p>
        </p:txBody>
      </p:sp>
    </p:spTree>
    <p:extLst>
      <p:ext uri="{BB962C8B-B14F-4D97-AF65-F5344CB8AC3E}">
        <p14:creationId xmlns:p14="http://schemas.microsoft.com/office/powerpoint/2010/main" val="61591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F296557A-3A29-CD4C-BAF4-A5C601A08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15</a:t>
            </a:fld>
            <a:endParaRPr lang="pl-PL" dirty="0"/>
          </a:p>
        </p:txBody>
      </p:sp>
      <p:sp>
        <p:nvSpPr>
          <p:cNvPr id="5" name="Symbol zastępczy zawartości 3">
            <a:extLst>
              <a:ext uri="{FF2B5EF4-FFF2-40B4-BE49-F238E27FC236}">
                <a16:creationId xmlns:a16="http://schemas.microsoft.com/office/drawing/2014/main" id="{856E7052-6F4C-7BCD-767E-CE8B8A082374}"/>
              </a:ext>
            </a:extLst>
          </p:cNvPr>
          <p:cNvSpPr txBox="1">
            <a:spLocks/>
          </p:cNvSpPr>
          <p:nvPr/>
        </p:nvSpPr>
        <p:spPr>
          <a:xfrm>
            <a:off x="407987" y="953282"/>
            <a:ext cx="5688013" cy="5219577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defRPr sz="1600" b="0" i="0" kern="120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Arial" panose="020B0604020202020204" pitchFamily="34" charset="0"/>
              </a:defRPr>
            </a:lvl1pPr>
            <a:lvl2pPr marL="363538" indent="-239713" algn="l" defTabSz="914400" rtl="0" eaLnBrk="1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Pct val="100000"/>
              <a:buFont typeface="Courier New" panose="02070309020205020404" pitchFamily="49" charset="0"/>
              <a:buChar char="o"/>
              <a:tabLst/>
              <a:defRPr sz="1600" b="0" i="0" kern="120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2pPr>
            <a:lvl3pPr marL="11430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endParaRPr lang="pl-PL" dirty="0"/>
          </a:p>
          <a:p>
            <a:pPr marL="0" indent="0">
              <a:buFont typeface="Courier New" panose="02070309020205020404" pitchFamily="49" charset="0"/>
              <a:buNone/>
            </a:pPr>
            <a:endParaRPr lang="pl-PL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3BD49E06-44D7-1368-AE83-126390BA7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482" y="1035229"/>
            <a:ext cx="3773036" cy="505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7847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16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Links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14978DB-6821-CE45-95B2-FBE1F1FFF7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7988" y="1195200"/>
            <a:ext cx="5593420" cy="4467600"/>
          </a:xfrm>
        </p:spPr>
        <p:txBody>
          <a:bodyPr/>
          <a:lstStyle/>
          <a:p>
            <a:pPr marL="0" indent="0">
              <a:buNone/>
            </a:pPr>
            <a:r>
              <a:rPr lang="en-US" sz="1400" b="1" dirty="0"/>
              <a:t>Articles:</a:t>
            </a:r>
            <a:br>
              <a:rPr lang="en-US" sz="1400" b="1" dirty="0"/>
            </a:br>
            <a:endParaRPr lang="en-US" sz="1400" b="1" dirty="0">
              <a:hlinkClick r:id="rId2"/>
            </a:endParaRPr>
          </a:p>
          <a:p>
            <a:pPr>
              <a:lnSpc>
                <a:spcPct val="150000"/>
              </a:lnSpc>
            </a:pPr>
            <a:r>
              <a:rPr lang="en-US" sz="1200" u="sng" dirty="0">
                <a:hlinkClick r:id="rId2"/>
              </a:rPr>
              <a:t>https://reactjs.org/docs/optimizing-performance.html</a:t>
            </a:r>
            <a:endParaRPr lang="en-US" sz="1200" u="sng" dirty="0"/>
          </a:p>
          <a:p>
            <a:pPr>
              <a:lnSpc>
                <a:spcPct val="150000"/>
              </a:lnSpc>
            </a:pPr>
            <a:r>
              <a:rPr lang="en-US" sz="1200" u="sng" dirty="0">
                <a:hlinkClick r:id="rId3"/>
              </a:rPr>
              <a:t>https://reactjs.org/docs/hooks-reference.html#usememo</a:t>
            </a:r>
          </a:p>
          <a:p>
            <a:pPr>
              <a:lnSpc>
                <a:spcPct val="150000"/>
              </a:lnSpc>
            </a:pPr>
            <a:r>
              <a:rPr lang="en-US" sz="1200" u="sng" dirty="0">
                <a:hlinkClick r:id="rId3"/>
              </a:rPr>
              <a:t>https://dmitripavlutin.com/use-react-memo-wisely/</a:t>
            </a:r>
            <a:endParaRPr lang="en-US" sz="1200" u="sng" dirty="0"/>
          </a:p>
          <a:p>
            <a:pPr>
              <a:lnSpc>
                <a:spcPct val="150000"/>
              </a:lnSpc>
            </a:pPr>
            <a:r>
              <a:rPr lang="en-US" sz="1200" u="sng" dirty="0">
                <a:hlinkClick r:id="rId4"/>
              </a:rPr>
              <a:t>https://</a:t>
            </a:r>
            <a:r>
              <a:rPr lang="en-US" sz="1200" u="sng" dirty="0" err="1">
                <a:hlinkClick r:id="rId4"/>
              </a:rPr>
              <a:t>dmitripavlutin.com</a:t>
            </a:r>
            <a:r>
              <a:rPr lang="en-US" sz="1200" u="sng" dirty="0">
                <a:hlinkClick r:id="rId4"/>
              </a:rPr>
              <a:t>/</a:t>
            </a:r>
            <a:r>
              <a:rPr lang="en-US" sz="1200" u="sng" dirty="0" err="1">
                <a:hlinkClick r:id="rId4"/>
              </a:rPr>
              <a:t>dont</a:t>
            </a:r>
            <a:r>
              <a:rPr lang="en-US" sz="1200" u="sng" dirty="0">
                <a:hlinkClick r:id="rId4"/>
              </a:rPr>
              <a:t>-overuse-react-</a:t>
            </a:r>
            <a:r>
              <a:rPr lang="en-US" sz="1200" u="sng" dirty="0" err="1">
                <a:hlinkClick r:id="rId4"/>
              </a:rPr>
              <a:t>usecallback</a:t>
            </a:r>
            <a:r>
              <a:rPr lang="en-US" sz="1200" u="sng" dirty="0">
                <a:hlinkClick r:id="rId4"/>
              </a:rPr>
              <a:t>/</a:t>
            </a:r>
            <a:endParaRPr lang="en-PL" sz="1200" dirty="0"/>
          </a:p>
          <a:p>
            <a:pPr>
              <a:lnSpc>
                <a:spcPct val="150000"/>
              </a:lnSpc>
            </a:pPr>
            <a:r>
              <a:rPr lang="en-US" sz="1200" u="sng" dirty="0">
                <a:hlinkClick r:id="rId5"/>
              </a:rPr>
              <a:t>https://overreacted.io/before-you-memo/</a:t>
            </a:r>
            <a:endParaRPr lang="en-US" sz="1200" u="sng" dirty="0"/>
          </a:p>
          <a:p>
            <a:pPr>
              <a:lnSpc>
                <a:spcPct val="150000"/>
              </a:lnSpc>
            </a:pPr>
            <a:r>
              <a:rPr lang="en-GB" sz="1200" dirty="0">
                <a:hlinkClick r:id="rId6"/>
              </a:rPr>
              <a:t>https://kentcdodds.com/blog/usememo-and-usecallback</a:t>
            </a:r>
            <a:endParaRPr lang="en-GB" sz="1200" dirty="0"/>
          </a:p>
          <a:p>
            <a:pPr>
              <a:lnSpc>
                <a:spcPct val="150000"/>
              </a:lnSpc>
            </a:pPr>
            <a:r>
              <a:rPr lang="en-GB" sz="1200" dirty="0">
                <a:hlinkClick r:id="rId7"/>
              </a:rPr>
              <a:t>https://blog.logrocket.com/rethinking-hooks-memoization/</a:t>
            </a:r>
            <a:endParaRPr lang="en-GB" sz="1200" dirty="0"/>
          </a:p>
          <a:p>
            <a:pPr>
              <a:lnSpc>
                <a:spcPct val="150000"/>
              </a:lnSpc>
            </a:pPr>
            <a:r>
              <a:rPr lang="en-GB" sz="1200" dirty="0">
                <a:hlinkClick r:id="rId8"/>
              </a:rPr>
              <a:t>https://medium.com/@paularmstrong/twitter-lite-and-high-performance-react-progressive-web-apps-at-scale-d28a00e780a3</a:t>
            </a:r>
            <a:endParaRPr lang="en-GB" sz="1200" dirty="0"/>
          </a:p>
          <a:p>
            <a:pPr>
              <a:lnSpc>
                <a:spcPct val="150000"/>
              </a:lnSpc>
            </a:pPr>
            <a:r>
              <a:rPr lang="en-GB" sz="1200" dirty="0">
                <a:hlinkClick r:id="rId9"/>
              </a:rPr>
              <a:t>https://www.patterns.dev/posts/virtual-lists/</a:t>
            </a:r>
            <a:endParaRPr lang="en-GB" sz="1200" dirty="0"/>
          </a:p>
          <a:p>
            <a:pPr>
              <a:lnSpc>
                <a:spcPct val="150000"/>
              </a:lnSpc>
            </a:pPr>
            <a:r>
              <a:rPr lang="en-GB" sz="1200" dirty="0">
                <a:hlinkClick r:id="rId10"/>
              </a:rPr>
              <a:t>https://blog.logrocket.com/guide-performance-optimization-webpack/</a:t>
            </a:r>
            <a:br>
              <a:rPr lang="en-GB" sz="1200" dirty="0"/>
            </a:br>
            <a:r>
              <a:rPr lang="en-GB" sz="1200" dirty="0">
                <a:hlinkClick r:id="rId11"/>
              </a:rPr>
              <a:t>https://brycedooley.com/debug-react-rerenders/</a:t>
            </a:r>
            <a:endParaRPr lang="en-GB" sz="1200" dirty="0"/>
          </a:p>
        </p:txBody>
      </p:sp>
      <p:sp>
        <p:nvSpPr>
          <p:cNvPr id="6" name="Symbol zastępczy zawartości 3">
            <a:extLst>
              <a:ext uri="{FF2B5EF4-FFF2-40B4-BE49-F238E27FC236}">
                <a16:creationId xmlns:a16="http://schemas.microsoft.com/office/drawing/2014/main" id="{33388E41-E91E-4F64-2545-825A11A00B21}"/>
              </a:ext>
            </a:extLst>
          </p:cNvPr>
          <p:cNvSpPr txBox="1">
            <a:spLocks/>
          </p:cNvSpPr>
          <p:nvPr/>
        </p:nvSpPr>
        <p:spPr>
          <a:xfrm>
            <a:off x="6190592" y="1195200"/>
            <a:ext cx="5593420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defRPr sz="1600" b="0" i="0" kern="120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Arial" panose="020B0604020202020204" pitchFamily="34" charset="0"/>
              </a:defRPr>
            </a:lvl1pPr>
            <a:lvl2pPr marL="363538" indent="-239713" algn="l" defTabSz="914400" rtl="0" eaLnBrk="1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Pct val="100000"/>
              <a:buFont typeface="Courier New" panose="02070309020205020404" pitchFamily="49" charset="0"/>
              <a:buChar char="o"/>
              <a:tabLst/>
              <a:defRPr sz="1600" b="0" i="0" kern="120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2pPr>
            <a:lvl3pPr marL="11430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r>
              <a:rPr lang="en-US" sz="1400" b="1" dirty="0"/>
              <a:t>Tools:</a:t>
            </a:r>
          </a:p>
          <a:p>
            <a:pPr marL="0" indent="0">
              <a:buFont typeface="Courier New" panose="02070309020205020404" pitchFamily="49" charset="0"/>
              <a:buNone/>
            </a:pPr>
            <a:endParaRPr lang="en-US" sz="1200" u="sng" dirty="0">
              <a:hlinkClick r:id="rId12"/>
            </a:endParaRPr>
          </a:p>
          <a:p>
            <a:pPr>
              <a:lnSpc>
                <a:spcPct val="150000"/>
              </a:lnSpc>
            </a:pPr>
            <a:r>
              <a:rPr lang="en-GB" sz="1200" dirty="0">
                <a:hlinkClick r:id="rId13"/>
              </a:rPr>
              <a:t>Chrome DevTools Profiler with "Why did this render" feature</a:t>
            </a:r>
            <a:br>
              <a:rPr lang="en-GB" sz="1200" dirty="0">
                <a:hlinkClick r:id="rId13"/>
              </a:rPr>
            </a:br>
            <a:r>
              <a:rPr lang="en-GB" sz="1200" dirty="0">
                <a:hlinkClick r:id="rId14"/>
              </a:rPr>
              <a:t>https://reactjs.org/docs/profiler.html</a:t>
            </a:r>
            <a:endParaRPr lang="en-US" sz="1200" u="sng" dirty="0"/>
          </a:p>
          <a:p>
            <a:pPr>
              <a:lnSpc>
                <a:spcPct val="150000"/>
              </a:lnSpc>
            </a:pPr>
            <a:r>
              <a:rPr lang="en-US" sz="1200" u="sng" dirty="0">
                <a:hlinkClick r:id="rId12"/>
              </a:rPr>
              <a:t>https://github.com/welldone-software/why-did-you-render</a:t>
            </a:r>
            <a:endParaRPr lang="en-US" sz="1200" u="sng" dirty="0"/>
          </a:p>
          <a:p>
            <a:pPr>
              <a:lnSpc>
                <a:spcPct val="150000"/>
              </a:lnSpc>
            </a:pPr>
            <a:r>
              <a:rPr lang="en-US" sz="1200" u="sng" dirty="0">
                <a:hlinkClick r:id="rId15"/>
              </a:rPr>
              <a:t>https://</a:t>
            </a:r>
            <a:r>
              <a:rPr lang="en-US" sz="1200" u="sng" dirty="0" err="1">
                <a:hlinkClick r:id="rId15"/>
              </a:rPr>
              <a:t>gist.github.com</a:t>
            </a:r>
            <a:r>
              <a:rPr lang="en-US" sz="1200" u="sng" dirty="0">
                <a:hlinkClick r:id="rId15"/>
              </a:rPr>
              <a:t>/</a:t>
            </a:r>
            <a:r>
              <a:rPr lang="en-US" sz="1200" u="sng" dirty="0" err="1">
                <a:hlinkClick r:id="rId15"/>
              </a:rPr>
              <a:t>mackankowski</a:t>
            </a:r>
            <a:r>
              <a:rPr lang="en-US" sz="1200" u="sng" dirty="0">
                <a:hlinkClick r:id="rId15"/>
              </a:rPr>
              <a:t>/53843a02399f4dbac5b972624c24dc6b</a:t>
            </a:r>
            <a:endParaRPr lang="en-US" sz="1200" u="sng" dirty="0"/>
          </a:p>
          <a:p>
            <a:pPr>
              <a:lnSpc>
                <a:spcPct val="150000"/>
              </a:lnSpc>
            </a:pPr>
            <a:r>
              <a:rPr lang="en-US" sz="1200" u="sng" dirty="0">
                <a:hlinkClick r:id="rId16"/>
              </a:rPr>
              <a:t>https://</a:t>
            </a:r>
            <a:r>
              <a:rPr lang="en-US" sz="1200" u="sng" dirty="0" err="1">
                <a:hlinkClick r:id="rId16"/>
              </a:rPr>
              <a:t>github.com</a:t>
            </a:r>
            <a:r>
              <a:rPr lang="en-US" sz="1200" u="sng" dirty="0">
                <a:hlinkClick r:id="rId16"/>
              </a:rPr>
              <a:t>/</a:t>
            </a:r>
            <a:r>
              <a:rPr lang="en-US" sz="1200" u="sng" dirty="0" err="1">
                <a:hlinkClick r:id="rId16"/>
              </a:rPr>
              <a:t>bvaughn</a:t>
            </a:r>
            <a:r>
              <a:rPr lang="en-US" sz="1200" u="sng" dirty="0">
                <a:hlinkClick r:id="rId16"/>
              </a:rPr>
              <a:t>/react-window</a:t>
            </a:r>
            <a:endParaRPr lang="en-US" sz="1200" u="sng" dirty="0"/>
          </a:p>
          <a:p>
            <a:pPr>
              <a:lnSpc>
                <a:spcPct val="150000"/>
              </a:lnSpc>
            </a:pPr>
            <a:r>
              <a:rPr lang="en-US" sz="1200" u="sng" dirty="0">
                <a:hlinkClick r:id="rId17"/>
              </a:rPr>
              <a:t>https://</a:t>
            </a:r>
            <a:r>
              <a:rPr lang="en-US" sz="1200" u="sng" dirty="0" err="1">
                <a:hlinkClick r:id="rId17"/>
              </a:rPr>
              <a:t>github.com</a:t>
            </a:r>
            <a:r>
              <a:rPr lang="en-US" sz="1200" u="sng" dirty="0">
                <a:hlinkClick r:id="rId17"/>
              </a:rPr>
              <a:t>/</a:t>
            </a:r>
            <a:r>
              <a:rPr lang="en-US" sz="1200" u="sng" dirty="0" err="1">
                <a:hlinkClick r:id="rId17"/>
              </a:rPr>
              <a:t>bvaughn</a:t>
            </a:r>
            <a:r>
              <a:rPr lang="en-US" sz="1200" u="sng" dirty="0">
                <a:hlinkClick r:id="rId17"/>
              </a:rPr>
              <a:t>/react-window-infinite-loader</a:t>
            </a:r>
            <a:endParaRPr lang="en-US" sz="1200" u="sng" dirty="0"/>
          </a:p>
          <a:p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25794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8CF17D50-F6DC-FE44-8DA1-826FFEB01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C66557B-F777-D240-AAFC-332A88C54245}" type="slidenum">
              <a:rPr lang="pl-PL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pl-PL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2A16EED1-8DFF-109C-2AFA-89BDC40A5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</p:spPr>
        <p:txBody>
          <a:bodyPr/>
          <a:lstStyle/>
          <a:p>
            <a:r>
              <a:rPr lang="en-US" dirty="0"/>
              <a:t>Maciej Kankowski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A5713EB3-4E99-C3BC-B387-91714BB28A7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381486"/>
            <a:ext cx="4693920" cy="2095025"/>
          </a:xfrm>
        </p:spPr>
        <p:txBody>
          <a:bodyPr/>
          <a:lstStyle/>
          <a:p>
            <a:r>
              <a:rPr lang="en-US" sz="2000" dirty="0"/>
              <a:t>In Jit Team for 50 months 🤠</a:t>
            </a:r>
          </a:p>
          <a:p>
            <a:r>
              <a:rPr lang="en-US" sz="2000" dirty="0"/>
              <a:t>Frontend (React/Next/Vue + 🎨)</a:t>
            </a:r>
          </a:p>
          <a:p>
            <a:r>
              <a:rPr lang="en-US" sz="2000" dirty="0"/>
              <a:t>Mobile (🍏)</a:t>
            </a:r>
          </a:p>
          <a:p>
            <a:r>
              <a:rPr lang="en-US" sz="2000" dirty="0"/>
              <a:t>Internal projects / mentoring 🧑🏼‍🎓 👨🏼‍🎓</a:t>
            </a:r>
          </a:p>
          <a:p>
            <a:r>
              <a:rPr lang="en-US" sz="2000" dirty="0"/>
              <a:t>Travel, drones, books, cars 🚀</a:t>
            </a:r>
          </a:p>
          <a:p>
            <a:endParaRPr lang="en-US" dirty="0"/>
          </a:p>
        </p:txBody>
      </p:sp>
      <p:pic>
        <p:nvPicPr>
          <p:cNvPr id="15" name="Picture 14" descr="A person smiling with his hand on his face&#10;&#10;Description automatically generated with medium confidence">
            <a:extLst>
              <a:ext uri="{FF2B5EF4-FFF2-40B4-BE49-F238E27FC236}">
                <a16:creationId xmlns:a16="http://schemas.microsoft.com/office/drawing/2014/main" id="{5CF516FD-1C4E-5342-2E1D-F4A10577E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275" y="2025730"/>
            <a:ext cx="2806535" cy="280653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85376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n island in the ocean&#10;&#10;Description automatically generated with medium confidence">
            <a:extLst>
              <a:ext uri="{FF2B5EF4-FFF2-40B4-BE49-F238E27FC236}">
                <a16:creationId xmlns:a16="http://schemas.microsoft.com/office/drawing/2014/main" id="{9622A3A2-00F5-9677-F91C-7B40D2F83C2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6787" r="16787"/>
          <a:stretch>
            <a:fillRect/>
          </a:stretch>
        </p:blipFill>
        <p:spPr>
          <a:xfrm>
            <a:off x="4087906" y="-2353"/>
            <a:ext cx="8104107" cy="6862706"/>
          </a:xfrm>
        </p:spPr>
      </p:pic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61FC42E-0218-BB4D-98D8-68F366CEB2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l-PL" sz="2000" dirty="0" err="1"/>
              <a:t>Short</a:t>
            </a:r>
            <a:r>
              <a:rPr lang="pl-PL" sz="2000" dirty="0"/>
              <a:t> </a:t>
            </a:r>
            <a:r>
              <a:rPr lang="pl-PL" sz="2000" dirty="0" err="1"/>
              <a:t>introduction</a:t>
            </a:r>
            <a:r>
              <a:rPr lang="pl-PL" sz="2000" dirty="0"/>
              <a:t> to </a:t>
            </a:r>
            <a:r>
              <a:rPr lang="pl-PL" sz="2000" dirty="0" err="1"/>
              <a:t>optimization</a:t>
            </a:r>
            <a:endParaRPr lang="pl-PL" sz="2000" dirty="0"/>
          </a:p>
          <a:p>
            <a:r>
              <a:rPr lang="pl-PL" sz="2000" dirty="0" err="1"/>
              <a:t>Is</a:t>
            </a:r>
            <a:r>
              <a:rPr lang="pl-PL" sz="2000" dirty="0"/>
              <a:t> </a:t>
            </a:r>
            <a:r>
              <a:rPr lang="pl-PL" sz="2000" dirty="0" err="1"/>
              <a:t>React</a:t>
            </a:r>
            <a:r>
              <a:rPr lang="pl-PL" sz="2000" dirty="0"/>
              <a:t> fast?</a:t>
            </a:r>
          </a:p>
          <a:p>
            <a:r>
              <a:rPr lang="pl-PL" sz="2000" dirty="0" err="1"/>
              <a:t>Solving</a:t>
            </a:r>
            <a:r>
              <a:rPr lang="pl-PL" sz="2000" dirty="0"/>
              <a:t> performance </a:t>
            </a:r>
            <a:r>
              <a:rPr lang="pl-PL" sz="2000" dirty="0" err="1"/>
              <a:t>issues</a:t>
            </a:r>
            <a:r>
              <a:rPr lang="pl-PL" sz="2000" dirty="0"/>
              <a:t> by </a:t>
            </a:r>
            <a:r>
              <a:rPr lang="pl-PL" sz="2000" dirty="0" err="1"/>
              <a:t>examples</a:t>
            </a:r>
            <a:endParaRPr lang="pl-PL" sz="2000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78BCCCA2-5EED-0949-AEE0-B666B50B7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Today’s</a:t>
            </a:r>
            <a:r>
              <a:rPr lang="pl-PL" dirty="0"/>
              <a:t> agenda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7546366-8DE1-0843-AEB0-445CE5B7B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43001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61FC42E-0218-BB4D-98D8-68F366CEB2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l-PL" sz="2000" dirty="0" err="1"/>
              <a:t>Need</a:t>
            </a:r>
            <a:r>
              <a:rPr lang="pl-PL" sz="2000" dirty="0"/>
              <a:t> for </a:t>
            </a:r>
            <a:r>
              <a:rPr lang="pl-PL" sz="2000" dirty="0" err="1"/>
              <a:t>optimization</a:t>
            </a:r>
            <a:endParaRPr lang="pl-PL" sz="2000" dirty="0"/>
          </a:p>
          <a:p>
            <a:r>
              <a:rPr lang="pl-PL" sz="2000" b="1" dirty="0" err="1"/>
              <a:t>Measurement</a:t>
            </a:r>
            <a:r>
              <a:rPr lang="pl-PL" sz="2000" b="1" dirty="0"/>
              <a:t> and </a:t>
            </a:r>
            <a:r>
              <a:rPr lang="pl-PL" sz="2000" b="1" dirty="0" err="1"/>
              <a:t>tools</a:t>
            </a:r>
            <a:endParaRPr lang="pl-PL" sz="2000" b="1" dirty="0"/>
          </a:p>
          <a:p>
            <a:r>
              <a:rPr lang="pl-PL" sz="2000" dirty="0"/>
              <a:t>Choice of </a:t>
            </a:r>
            <a:r>
              <a:rPr lang="pl-PL" sz="2000" dirty="0" err="1"/>
              <a:t>solution</a:t>
            </a:r>
            <a:endParaRPr lang="pl-PL" sz="2000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78BCCCA2-5EED-0949-AEE0-B666B50B7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Performance </a:t>
            </a:r>
            <a:r>
              <a:rPr lang="pl-PL" dirty="0" err="1"/>
              <a:t>optimization</a:t>
            </a:r>
            <a:endParaRPr lang="pl-PL" dirty="0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7546366-8DE1-0843-AEB0-445CE5B7B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4</a:t>
            </a:fld>
            <a:endParaRPr lang="pl-PL" dirty="0"/>
          </a:p>
        </p:txBody>
      </p:sp>
      <p:pic>
        <p:nvPicPr>
          <p:cNvPr id="13" name="Picture Placeholder 12" descr="A person jumping over a road&#10;&#10;Description automatically generated with low confidence">
            <a:extLst>
              <a:ext uri="{FF2B5EF4-FFF2-40B4-BE49-F238E27FC236}">
                <a16:creationId xmlns:a16="http://schemas.microsoft.com/office/drawing/2014/main" id="{DCE2DD1E-1D6F-ABD3-0F26-BB31641B618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8255" b="182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0605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5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Strategie optymalizacyjne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14978DB-6821-CE45-95B2-FBE1F1FFF79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2000" u="sng" dirty="0"/>
              <a:t>Runtime</a:t>
            </a:r>
            <a:br>
              <a:rPr lang="pl-PL" sz="2000" dirty="0"/>
            </a:br>
            <a:endParaRPr lang="pl-PL" sz="2000" dirty="0"/>
          </a:p>
          <a:p>
            <a:r>
              <a:rPr lang="pl-PL" sz="2000" b="1" dirty="0">
                <a:solidFill>
                  <a:schemeClr val="bg1"/>
                </a:solidFill>
                <a:highlight>
                  <a:srgbClr val="7C7C7C"/>
                </a:highlight>
              </a:rPr>
              <a:t>Component </a:t>
            </a:r>
            <a:r>
              <a:rPr lang="pl-PL" sz="2000" b="1" dirty="0" err="1">
                <a:solidFill>
                  <a:schemeClr val="bg1"/>
                </a:solidFill>
                <a:highlight>
                  <a:srgbClr val="7C7C7C"/>
                </a:highlight>
              </a:rPr>
              <a:t>extraction</a:t>
            </a:r>
            <a:endParaRPr lang="pl-PL" sz="2000" b="1" dirty="0">
              <a:solidFill>
                <a:schemeClr val="bg1"/>
              </a:solidFill>
              <a:highlight>
                <a:srgbClr val="7C7C7C"/>
              </a:highlight>
            </a:endParaRPr>
          </a:p>
          <a:p>
            <a:r>
              <a:rPr lang="pl-PL" sz="2000" b="1" dirty="0" err="1">
                <a:solidFill>
                  <a:schemeClr val="bg1"/>
                </a:solidFill>
                <a:highlight>
                  <a:srgbClr val="7C7C7C"/>
                </a:highlight>
              </a:rPr>
              <a:t>Composition</a:t>
            </a:r>
            <a:r>
              <a:rPr lang="pl-PL" sz="2000" b="1" dirty="0">
                <a:solidFill>
                  <a:schemeClr val="bg1"/>
                </a:solidFill>
                <a:highlight>
                  <a:srgbClr val="7C7C7C"/>
                </a:highlight>
              </a:rPr>
              <a:t> </a:t>
            </a:r>
            <a:r>
              <a:rPr lang="pl-PL" sz="2000" b="1" dirty="0" err="1">
                <a:solidFill>
                  <a:schemeClr val="bg1"/>
                </a:solidFill>
                <a:highlight>
                  <a:srgbClr val="7C7C7C"/>
                </a:highlight>
              </a:rPr>
              <a:t>pattern</a:t>
            </a:r>
            <a:endParaRPr lang="pl-PL" sz="2000" b="1" dirty="0">
              <a:solidFill>
                <a:schemeClr val="bg1"/>
              </a:solidFill>
              <a:highlight>
                <a:srgbClr val="7C7C7C"/>
              </a:highlight>
            </a:endParaRPr>
          </a:p>
          <a:p>
            <a:r>
              <a:rPr lang="pl-PL" sz="2000" b="1" dirty="0" err="1">
                <a:solidFill>
                  <a:schemeClr val="bg1"/>
                </a:solidFill>
                <a:highlight>
                  <a:srgbClr val="7C7C7C"/>
                </a:highlight>
              </a:rPr>
              <a:t>Virtualization</a:t>
            </a:r>
            <a:endParaRPr lang="pl-PL" sz="2000" b="1" dirty="0">
              <a:solidFill>
                <a:schemeClr val="bg1"/>
              </a:solidFill>
              <a:highlight>
                <a:srgbClr val="7C7C7C"/>
              </a:highlight>
            </a:endParaRPr>
          </a:p>
          <a:p>
            <a:pPr marL="0" indent="0">
              <a:buNone/>
            </a:pPr>
            <a:endParaRPr lang="pl-PL" sz="2000" b="1" dirty="0"/>
          </a:p>
          <a:p>
            <a:r>
              <a:rPr lang="pl-PL" sz="2000" dirty="0"/>
              <a:t>SSR</a:t>
            </a:r>
          </a:p>
          <a:p>
            <a:r>
              <a:rPr lang="pl-PL" sz="2000" dirty="0" err="1"/>
              <a:t>WebWorkers</a:t>
            </a:r>
            <a:endParaRPr lang="pl-PL" sz="2000" dirty="0"/>
          </a:p>
          <a:p>
            <a:r>
              <a:rPr lang="pl-PL" sz="2000" dirty="0"/>
              <a:t>„</a:t>
            </a:r>
            <a:r>
              <a:rPr lang="pl-PL" sz="2000" dirty="0" err="1"/>
              <a:t>Lazy</a:t>
            </a:r>
            <a:r>
              <a:rPr lang="pl-PL" sz="2000" dirty="0"/>
              <a:t> </a:t>
            </a:r>
            <a:r>
              <a:rPr lang="pl-PL" sz="2000" dirty="0" err="1"/>
              <a:t>loading</a:t>
            </a:r>
            <a:r>
              <a:rPr lang="pl-PL" sz="2000" dirty="0"/>
              <a:t>”</a:t>
            </a:r>
          </a:p>
          <a:p>
            <a:r>
              <a:rPr lang="pl-PL" sz="2000" dirty="0" err="1"/>
              <a:t>Immutability</a:t>
            </a:r>
            <a:endParaRPr lang="pl-PL" sz="2000" dirty="0"/>
          </a:p>
          <a:p>
            <a:r>
              <a:rPr lang="pl-PL" sz="2000" dirty="0"/>
              <a:t>…</a:t>
            </a:r>
          </a:p>
          <a:p>
            <a:pPr marL="0" indent="0">
              <a:buNone/>
            </a:pPr>
            <a:endParaRPr lang="pl-PL" sz="2000" dirty="0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C594C24B-4F12-4A41-9D07-F0CFBB4BB09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2000" u="sng" dirty="0" err="1"/>
              <a:t>Buildtime</a:t>
            </a:r>
            <a:endParaRPr lang="pl-PL" sz="2000" u="sng" dirty="0"/>
          </a:p>
          <a:p>
            <a:pPr marL="0" indent="0">
              <a:buNone/>
            </a:pPr>
            <a:endParaRPr lang="pl-PL" sz="2000" dirty="0"/>
          </a:p>
          <a:p>
            <a:r>
              <a:rPr lang="pl-PL" sz="2000" dirty="0" err="1"/>
              <a:t>Webpack</a:t>
            </a:r>
            <a:r>
              <a:rPr lang="pl-PL" sz="2000" dirty="0"/>
              <a:t>, </a:t>
            </a:r>
            <a:r>
              <a:rPr lang="pl-PL" sz="2000" dirty="0" err="1"/>
              <a:t>Vite</a:t>
            </a:r>
            <a:r>
              <a:rPr lang="pl-PL" sz="2000" dirty="0"/>
              <a:t>, </a:t>
            </a:r>
            <a:r>
              <a:rPr lang="pl-PL" sz="2000" dirty="0" err="1"/>
              <a:t>Rollup</a:t>
            </a:r>
            <a:r>
              <a:rPr lang="pl-PL" sz="2000" dirty="0"/>
              <a:t>, </a:t>
            </a:r>
            <a:r>
              <a:rPr lang="pl-PL" sz="2000" dirty="0" err="1"/>
              <a:t>ESBuild</a:t>
            </a:r>
            <a:r>
              <a:rPr lang="pl-PL" sz="2000" dirty="0"/>
              <a:t>, </a:t>
            </a:r>
            <a:r>
              <a:rPr lang="pl-PL" sz="2000" dirty="0" err="1"/>
              <a:t>Browserify</a:t>
            </a:r>
            <a:endParaRPr lang="pl-PL" sz="2000" dirty="0"/>
          </a:p>
          <a:p>
            <a:r>
              <a:rPr lang="pl-PL" sz="2000" dirty="0" err="1"/>
              <a:t>Production</a:t>
            </a:r>
            <a:r>
              <a:rPr lang="pl-PL" sz="2000" dirty="0"/>
              <a:t> vs </a:t>
            </a:r>
            <a:r>
              <a:rPr lang="pl-PL" sz="2000" dirty="0" err="1"/>
              <a:t>Debug</a:t>
            </a:r>
            <a:r>
              <a:rPr lang="pl-PL" sz="2000" dirty="0"/>
              <a:t> </a:t>
            </a:r>
            <a:r>
              <a:rPr lang="pl-PL" sz="2000" dirty="0" err="1"/>
              <a:t>flavor</a:t>
            </a:r>
            <a:endParaRPr lang="pl-PL" sz="2000" dirty="0"/>
          </a:p>
          <a:p>
            <a:r>
              <a:rPr lang="pl-PL" sz="2000" dirty="0"/>
              <a:t>Bundle </a:t>
            </a:r>
            <a:r>
              <a:rPr lang="pl-PL" sz="2000" dirty="0" err="1"/>
              <a:t>size</a:t>
            </a:r>
            <a:r>
              <a:rPr lang="pl-PL" sz="2000" dirty="0"/>
              <a:t> </a:t>
            </a:r>
            <a:r>
              <a:rPr lang="pl-PL" sz="2000" dirty="0" err="1"/>
              <a:t>analyzer</a:t>
            </a:r>
            <a:r>
              <a:rPr lang="pl-PL" sz="2000" dirty="0"/>
              <a:t>, </a:t>
            </a:r>
            <a:r>
              <a:rPr lang="pl-PL" sz="2000" dirty="0" err="1"/>
              <a:t>e.g</a:t>
            </a:r>
            <a:r>
              <a:rPr lang="pl-PL" sz="2000" dirty="0"/>
              <a:t>. </a:t>
            </a:r>
            <a:r>
              <a:rPr lang="pl-PL" sz="2000" dirty="0" err="1"/>
              <a:t>webpack-bundle-analyzer</a:t>
            </a:r>
            <a:endParaRPr lang="pl-PL" sz="2000" dirty="0"/>
          </a:p>
          <a:p>
            <a:r>
              <a:rPr lang="pl-PL" sz="2000" dirty="0"/>
              <a:t>„</a:t>
            </a:r>
            <a:r>
              <a:rPr lang="pl-PL" sz="2000" dirty="0" err="1"/>
              <a:t>Code</a:t>
            </a:r>
            <a:r>
              <a:rPr lang="pl-PL" sz="2000" dirty="0"/>
              <a:t> </a:t>
            </a:r>
            <a:r>
              <a:rPr lang="pl-PL" sz="2000" dirty="0" err="1"/>
              <a:t>splitting</a:t>
            </a:r>
            <a:r>
              <a:rPr lang="pl-PL" sz="2000" dirty="0"/>
              <a:t>”, </a:t>
            </a:r>
            <a:r>
              <a:rPr lang="pl-PL" sz="2000" dirty="0" err="1"/>
              <a:t>e.g</a:t>
            </a:r>
            <a:r>
              <a:rPr lang="pl-PL" sz="2000" dirty="0"/>
              <a:t>.. </a:t>
            </a:r>
            <a:r>
              <a:rPr lang="pl-PL" sz="2000" dirty="0" err="1"/>
              <a:t>multiple</a:t>
            </a:r>
            <a:r>
              <a:rPr lang="pl-PL" sz="2000" dirty="0"/>
              <a:t> </a:t>
            </a:r>
            <a:r>
              <a:rPr lang="pl-PL" sz="2000" dirty="0" err="1"/>
              <a:t>app</a:t>
            </a:r>
            <a:r>
              <a:rPr lang="pl-PL" sz="2000" dirty="0"/>
              <a:t> </a:t>
            </a:r>
            <a:r>
              <a:rPr lang="pl-PL" sz="2000" dirty="0" err="1"/>
              <a:t>entry</a:t>
            </a:r>
            <a:r>
              <a:rPr lang="pl-PL" sz="2000" dirty="0"/>
              <a:t> </a:t>
            </a:r>
            <a:r>
              <a:rPr lang="pl-PL" sz="2000" dirty="0" err="1"/>
              <a:t>points</a:t>
            </a:r>
            <a:endParaRPr lang="pl-PL" sz="2000" dirty="0"/>
          </a:p>
          <a:p>
            <a:r>
              <a:rPr lang="pl-PL" sz="2000" dirty="0"/>
              <a:t>„</a:t>
            </a:r>
            <a:r>
              <a:rPr lang="pl-PL" sz="2000" dirty="0" err="1"/>
              <a:t>Lazy</a:t>
            </a:r>
            <a:r>
              <a:rPr lang="pl-PL" sz="2000" dirty="0"/>
              <a:t> </a:t>
            </a:r>
            <a:r>
              <a:rPr lang="pl-PL" sz="2000" dirty="0" err="1"/>
              <a:t>loading</a:t>
            </a:r>
            <a:r>
              <a:rPr lang="pl-PL" sz="2000" dirty="0"/>
              <a:t>” – for </a:t>
            </a:r>
            <a:r>
              <a:rPr lang="pl-PL" sz="2000" dirty="0" err="1"/>
              <a:t>routes</a:t>
            </a:r>
            <a:r>
              <a:rPr lang="pl-PL" sz="2000" dirty="0"/>
              <a:t> and </a:t>
            </a:r>
            <a:r>
              <a:rPr lang="pl-PL" sz="2000" dirty="0" err="1"/>
              <a:t>components</a:t>
            </a:r>
            <a:endParaRPr lang="pl-PL" sz="2000" dirty="0"/>
          </a:p>
          <a:p>
            <a:r>
              <a:rPr lang="pl-PL" sz="2000" dirty="0"/>
              <a:t>„</a:t>
            </a:r>
            <a:r>
              <a:rPr lang="pl-PL" sz="2000" dirty="0" err="1"/>
              <a:t>Tree</a:t>
            </a:r>
            <a:r>
              <a:rPr lang="pl-PL" sz="2000" dirty="0"/>
              <a:t> </a:t>
            </a:r>
            <a:r>
              <a:rPr lang="pl-PL" sz="2000" dirty="0" err="1"/>
              <a:t>shaking</a:t>
            </a:r>
            <a:r>
              <a:rPr lang="pl-PL" sz="2000" dirty="0"/>
              <a:t>” – </a:t>
            </a:r>
            <a:r>
              <a:rPr lang="pl-PL" sz="2000" dirty="0" err="1"/>
              <a:t>unused</a:t>
            </a:r>
            <a:r>
              <a:rPr lang="pl-PL" sz="2000" dirty="0"/>
              <a:t> </a:t>
            </a:r>
            <a:r>
              <a:rPr lang="pl-PL" sz="2000" dirty="0" err="1"/>
              <a:t>code</a:t>
            </a:r>
            <a:r>
              <a:rPr lang="pl-PL" sz="2000" dirty="0"/>
              <a:t> </a:t>
            </a:r>
            <a:r>
              <a:rPr lang="pl-PL" sz="2000" dirty="0" err="1"/>
              <a:t>removal</a:t>
            </a:r>
            <a:endParaRPr lang="pl-PL" sz="2000" dirty="0"/>
          </a:p>
          <a:p>
            <a:endParaRPr lang="pl-PL" sz="2000" dirty="0"/>
          </a:p>
          <a:p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704650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68451" y="2817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 err="1"/>
              <a:t>React</a:t>
            </a:r>
            <a:r>
              <a:rPr lang="pl-PL" sz="5400" dirty="0"/>
              <a:t> </a:t>
            </a:r>
            <a:r>
              <a:rPr lang="pl-PL" sz="5400" dirty="0" err="1"/>
              <a:t>is</a:t>
            </a:r>
            <a:r>
              <a:rPr lang="pl-PL" sz="5400" dirty="0"/>
              <a:t> FAST! </a:t>
            </a:r>
            <a:r>
              <a:rPr lang="en-US" sz="5400" dirty="0"/>
              <a:t>🚀</a:t>
            </a:r>
            <a:endParaRPr lang="pl-PL" sz="5400" dirty="0"/>
          </a:p>
          <a:p>
            <a:pPr algn="ctr"/>
            <a:endParaRPr lang="pl-PL" sz="4400" dirty="0"/>
          </a:p>
        </p:txBody>
      </p:sp>
    </p:spTree>
    <p:extLst>
      <p:ext uri="{BB962C8B-B14F-4D97-AF65-F5344CB8AC3E}">
        <p14:creationId xmlns:p14="http://schemas.microsoft.com/office/powerpoint/2010/main" val="1638640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68451" y="2817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 err="1"/>
              <a:t>React</a:t>
            </a:r>
            <a:r>
              <a:rPr lang="pl-PL" sz="5400" dirty="0"/>
              <a:t> </a:t>
            </a:r>
            <a:r>
              <a:rPr lang="pl-PL" sz="5400" dirty="0" err="1"/>
              <a:t>is</a:t>
            </a:r>
            <a:r>
              <a:rPr lang="pl-PL" sz="5400" dirty="0"/>
              <a:t> FAST! </a:t>
            </a:r>
            <a:r>
              <a:rPr lang="en-US" sz="5400" dirty="0"/>
              <a:t>🚀</a:t>
            </a:r>
            <a:endParaRPr lang="pl-PL" sz="5400" dirty="0"/>
          </a:p>
          <a:p>
            <a:pPr algn="ctr"/>
            <a:r>
              <a:rPr lang="pl-PL" sz="5400" dirty="0">
                <a:solidFill>
                  <a:schemeClr val="accent1"/>
                </a:solidFill>
              </a:rPr>
              <a:t>*not </a:t>
            </a:r>
            <a:r>
              <a:rPr lang="pl-PL" sz="5400" dirty="0" err="1">
                <a:solidFill>
                  <a:schemeClr val="accent1"/>
                </a:solidFill>
              </a:rPr>
              <a:t>always</a:t>
            </a:r>
            <a:endParaRPr lang="pl-PL" sz="54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052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7" y="1592263"/>
            <a:ext cx="5688014" cy="4467600"/>
          </a:xfrm>
        </p:spPr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Virtual DOM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 err="1"/>
              <a:t>Key</a:t>
            </a:r>
            <a:r>
              <a:rPr lang="pl-PL" sz="2000" dirty="0"/>
              <a:t> </a:t>
            </a:r>
            <a:r>
              <a:rPr lang="pl-PL" sz="2000" dirty="0" err="1"/>
              <a:t>attribute</a:t>
            </a: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 err="1"/>
              <a:t>Memoization</a:t>
            </a:r>
            <a:endParaRPr lang="pl-PL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8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React</a:t>
            </a:r>
            <a:endParaRPr lang="pl-PL" dirty="0"/>
          </a:p>
        </p:txBody>
      </p:sp>
      <p:pic>
        <p:nvPicPr>
          <p:cNvPr id="1026" name="Picture 2" descr="should component update">
            <a:extLst>
              <a:ext uri="{FF2B5EF4-FFF2-40B4-BE49-F238E27FC236}">
                <a16:creationId xmlns:a16="http://schemas.microsoft.com/office/drawing/2014/main" id="{1F02FEFA-CF4D-0DB9-5126-F901DF2659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404" y="1013586"/>
            <a:ext cx="6120981" cy="4091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F6A80B-2B3D-DE81-18F7-57B42B7AE626}"/>
              </a:ext>
            </a:extLst>
          </p:cNvPr>
          <p:cNvSpPr txBox="1"/>
          <p:nvPr/>
        </p:nvSpPr>
        <p:spPr>
          <a:xfrm>
            <a:off x="5008385" y="5530057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L" sz="1400" dirty="0">
                <a:solidFill>
                  <a:schemeClr val="accent1"/>
                </a:solidFill>
              </a:rPr>
              <a:t>https://reactjs.org/docs/optimizing-performance.html</a:t>
            </a:r>
          </a:p>
        </p:txBody>
      </p:sp>
    </p:spTree>
    <p:extLst>
      <p:ext uri="{BB962C8B-B14F-4D97-AF65-F5344CB8AC3E}">
        <p14:creationId xmlns:p14="http://schemas.microsoft.com/office/powerpoint/2010/main" val="3715061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sz="2000" dirty="0"/>
              <a:t>In the future, React may choose to “forget” some previously </a:t>
            </a:r>
            <a:r>
              <a:rPr lang="en-GB" sz="2000" dirty="0" err="1"/>
              <a:t>memoized</a:t>
            </a:r>
            <a:r>
              <a:rPr lang="en-GB" sz="2000" dirty="0"/>
              <a:t> values and recalculate them on next render, e.g. to </a:t>
            </a:r>
            <a:r>
              <a:rPr lang="en-GB" sz="2000" dirty="0">
                <a:solidFill>
                  <a:schemeClr val="bg1"/>
                </a:solidFill>
                <a:highlight>
                  <a:srgbClr val="FFD242"/>
                </a:highlight>
              </a:rPr>
              <a:t>free memory for offscreen components</a:t>
            </a:r>
            <a:r>
              <a:rPr lang="en-GB" sz="2000" dirty="0"/>
              <a:t>. Write your code so that it still works without </a:t>
            </a:r>
            <a:r>
              <a:rPr lang="en-GB" sz="2000" dirty="0" err="1"/>
              <a:t>useMemo</a:t>
            </a:r>
            <a:r>
              <a:rPr lang="en-GB" sz="2000" dirty="0"/>
              <a:t> — and then add it to optimize performance.</a:t>
            </a:r>
          </a:p>
          <a:p>
            <a:r>
              <a:rPr lang="en-GB" sz="2000" dirty="0"/>
              <a:t>We should also not use </a:t>
            </a:r>
            <a:r>
              <a:rPr lang="en-GB" sz="2000" dirty="0" err="1"/>
              <a:t>useMemo</a:t>
            </a:r>
            <a:r>
              <a:rPr lang="en-GB" sz="2000" dirty="0"/>
              <a:t> when the function returns a </a:t>
            </a:r>
            <a:r>
              <a:rPr lang="en-GB" sz="2000" dirty="0">
                <a:solidFill>
                  <a:schemeClr val="bg1"/>
                </a:solidFill>
                <a:highlight>
                  <a:srgbClr val="FFD242"/>
                </a:highlight>
              </a:rPr>
              <a:t>primitive value</a:t>
            </a:r>
            <a:r>
              <a:rPr lang="en-GB" sz="2000" dirty="0"/>
              <a:t>, such as a </a:t>
            </a:r>
            <a:r>
              <a:rPr lang="en-GB" sz="2000" dirty="0" err="1"/>
              <a:t>boolean</a:t>
            </a:r>
            <a:r>
              <a:rPr lang="en-GB" sz="2000" dirty="0"/>
              <a:t> or a string. Because primitive values are passed by value, not by reference, it means that </a:t>
            </a:r>
            <a:r>
              <a:rPr lang="en-GB" sz="2000" dirty="0">
                <a:solidFill>
                  <a:schemeClr val="bg1"/>
                </a:solidFill>
                <a:highlight>
                  <a:srgbClr val="FFD242"/>
                </a:highlight>
              </a:rPr>
              <a:t>they always remain the same, even if the component is re-rendered</a:t>
            </a:r>
            <a:r>
              <a:rPr lang="en-GB" sz="2000" dirty="0"/>
              <a:t>.</a:t>
            </a:r>
          </a:p>
          <a:p>
            <a:r>
              <a:rPr lang="pl-PL" sz="2000" dirty="0" err="1"/>
              <a:t>If</a:t>
            </a:r>
            <a:r>
              <a:rPr lang="pl-PL" sz="2000" dirty="0"/>
              <a:t> </a:t>
            </a:r>
            <a:r>
              <a:rPr lang="pl-PL" sz="2000" dirty="0" err="1"/>
              <a:t>you’re</a:t>
            </a:r>
            <a:r>
              <a:rPr lang="pl-PL" sz="2000" dirty="0"/>
              <a:t> performing </a:t>
            </a:r>
            <a:r>
              <a:rPr lang="pl-PL" sz="2000" dirty="0" err="1"/>
              <a:t>an</a:t>
            </a:r>
            <a:r>
              <a:rPr lang="pl-PL" sz="2000" dirty="0"/>
              <a:t> </a:t>
            </a:r>
            <a:r>
              <a:rPr lang="pl-PL" sz="2000" dirty="0" err="1"/>
              <a:t>operation</a:t>
            </a:r>
            <a:r>
              <a:rPr lang="pl-PL" sz="2000" dirty="0"/>
              <a:t> </a:t>
            </a:r>
            <a:r>
              <a:rPr lang="pl-PL" sz="2000" dirty="0" err="1"/>
              <a:t>that’s</a:t>
            </a:r>
            <a:r>
              <a:rPr lang="pl-PL" sz="2000" dirty="0"/>
              <a:t> not </a:t>
            </a:r>
            <a:r>
              <a:rPr lang="pl-PL" sz="2000" dirty="0" err="1"/>
              <a:t>expensive</a:t>
            </a:r>
            <a:r>
              <a:rPr lang="pl-PL" sz="2000" dirty="0"/>
              <a:t> (</a:t>
            </a:r>
            <a:r>
              <a:rPr lang="pl-PL" sz="2000" dirty="0" err="1"/>
              <a:t>think</a:t>
            </a:r>
            <a:r>
              <a:rPr lang="pl-PL" sz="2000" dirty="0"/>
              <a:t> Big O </a:t>
            </a:r>
            <a:r>
              <a:rPr lang="pl-PL" sz="2000" dirty="0" err="1"/>
              <a:t>notation</a:t>
            </a:r>
            <a:r>
              <a:rPr lang="pl-PL" sz="2000" dirty="0"/>
              <a:t>), </a:t>
            </a:r>
            <a:r>
              <a:rPr lang="pl-PL" sz="2000" dirty="0" err="1"/>
              <a:t>then</a:t>
            </a:r>
            <a:r>
              <a:rPr lang="pl-PL" sz="2000" dirty="0"/>
              <a:t> </a:t>
            </a:r>
            <a:r>
              <a:rPr lang="pl-PL" sz="2000" dirty="0" err="1"/>
              <a:t>you</a:t>
            </a:r>
            <a:r>
              <a:rPr lang="pl-PL" sz="2000" dirty="0"/>
              <a:t> </a:t>
            </a:r>
            <a:r>
              <a:rPr lang="pl-PL" sz="2000" dirty="0" err="1"/>
              <a:t>don’t</a:t>
            </a:r>
            <a:r>
              <a:rPr lang="pl-PL" sz="2000" dirty="0"/>
              <a:t> </a:t>
            </a:r>
            <a:r>
              <a:rPr lang="pl-PL" sz="2000" dirty="0" err="1"/>
              <a:t>need</a:t>
            </a:r>
            <a:r>
              <a:rPr lang="pl-PL" sz="2000" dirty="0"/>
              <a:t> to </a:t>
            </a:r>
            <a:r>
              <a:rPr lang="pl-PL" sz="2000" dirty="0" err="1"/>
              <a:t>memoize</a:t>
            </a:r>
            <a:r>
              <a:rPr lang="pl-PL" sz="2000" dirty="0"/>
              <a:t> the return </a:t>
            </a:r>
            <a:r>
              <a:rPr lang="pl-PL" sz="2000" dirty="0" err="1"/>
              <a:t>value</a:t>
            </a:r>
            <a:r>
              <a:rPr lang="pl-PL" sz="2000" dirty="0"/>
              <a:t>. 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The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cost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of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using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useMemo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may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outweigh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the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cost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of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reevaluating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the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function</a:t>
            </a:r>
            <a:r>
              <a:rPr lang="pl-PL" sz="2000" u="sng" dirty="0"/>
              <a:t>.</a:t>
            </a:r>
            <a:endParaRPr lang="en-GB" sz="2000" dirty="0"/>
          </a:p>
          <a:p>
            <a:endParaRPr lang="en-GB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9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useMemo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1076707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| JIT">
  <a:themeElements>
    <a:clrScheme name="JIT_Colors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FFD241"/>
      </a:accent1>
      <a:accent2>
        <a:srgbClr val="7C7C7C"/>
      </a:accent2>
      <a:accent3>
        <a:srgbClr val="1D1D1D"/>
      </a:accent3>
      <a:accent4>
        <a:srgbClr val="EDEDED"/>
      </a:accent4>
      <a:accent5>
        <a:srgbClr val="494949"/>
      </a:accent5>
      <a:accent6>
        <a:srgbClr val="FFFFFF"/>
      </a:accent6>
      <a:hlink>
        <a:srgbClr val="FFD241"/>
      </a:hlink>
      <a:folHlink>
        <a:srgbClr val="FFD241"/>
      </a:folHlink>
    </a:clrScheme>
    <a:fontScheme name="Test">
      <a:majorFont>
        <a:latin typeface="ModeratJIT"/>
        <a:ea typeface=""/>
        <a:cs typeface=""/>
      </a:majorFont>
      <a:minorFont>
        <a:latin typeface="ModeratJI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ts val="3200"/>
          </a:lnSpc>
          <a:defRPr sz="1600" dirty="0" smtClean="0">
            <a:solidFill>
              <a:srgbClr val="7C7C7C"/>
            </a:solidFill>
            <a:latin typeface="Moderat JIT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2.xml><?xml version="1.0" encoding="utf-8"?>
<a:theme xmlns:a="http://schemas.openxmlformats.org/drawingml/2006/main" name="Dark | JIT">
  <a:themeElements>
    <a:clrScheme name="JIT | Color palette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EDEDED"/>
      </a:accent1>
      <a:accent2>
        <a:srgbClr val="7C7C7C"/>
      </a:accent2>
      <a:accent3>
        <a:srgbClr val="494949"/>
      </a:accent3>
      <a:accent4>
        <a:srgbClr val="1D1D1D"/>
      </a:accent4>
      <a:accent5>
        <a:srgbClr val="FFD241"/>
      </a:accent5>
      <a:accent6>
        <a:srgbClr val="FFFFFF"/>
      </a:accent6>
      <a:hlink>
        <a:srgbClr val="FFD241"/>
      </a:hlink>
      <a:folHlink>
        <a:srgbClr val="FFD24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E92535224949044BA0757579E571176" ma:contentTypeVersion="18" ma:contentTypeDescription="Utwórz nowy dokument." ma:contentTypeScope="" ma:versionID="0b85c5f0ae6c7faa478fa8679c1d038d">
  <xsd:schema xmlns:xsd="http://www.w3.org/2001/XMLSchema" xmlns:xs="http://www.w3.org/2001/XMLSchema" xmlns:p="http://schemas.microsoft.com/office/2006/metadata/properties" xmlns:ns2="9e05598a-7853-4498-b72d-8d7d12774087" xmlns:ns3="91b48f1b-9abd-4671-ac05-7aad8458c743" targetNamespace="http://schemas.microsoft.com/office/2006/metadata/properties" ma:root="true" ma:fieldsID="0c114dfcedc5ed582c4fdfad327d5791" ns2:_="" ns3:_="">
    <xsd:import namespace="9e05598a-7853-4498-b72d-8d7d12774087"/>
    <xsd:import namespace="91b48f1b-9abd-4671-ac05-7aad8458c74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05598a-7853-4498-b72d-8d7d1277408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Udostępnianie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Udostępnione dla — szczegóły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ksonomia — przechwyć wszystkie (kolumna)" ma:hidden="true" ma:list="{873a7442-23fa-4bc9-bf66-d563a2c8a483}" ma:internalName="TaxCatchAll" ma:showField="CatchAllData" ma:web="9e05598a-7853-4498-b72d-8d7d1277408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b48f1b-9abd-4671-ac05-7aad8458c7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Tagi obrazów" ma:readOnly="false" ma:fieldId="{5cf76f15-5ced-4ddc-b409-7134ff3c332f}" ma:taxonomyMulti="true" ma:sspId="31a09494-5356-4373-9f27-35a83f63457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1b48f1b-9abd-4671-ac05-7aad8458c743">
      <Terms xmlns="http://schemas.microsoft.com/office/infopath/2007/PartnerControls"/>
    </lcf76f155ced4ddcb4097134ff3c332f>
    <TaxCatchAll xmlns="9e05598a-7853-4498-b72d-8d7d1277408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7E9445-696B-4BCD-9D59-1AFB2163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05598a-7853-4498-b72d-8d7d12774087"/>
    <ds:schemaRef ds:uri="91b48f1b-9abd-4671-ac05-7aad8458c7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5B9EAD-24D2-4D1A-8CCE-1B60858093D3}">
  <ds:schemaRefs>
    <ds:schemaRef ds:uri="http://schemas.microsoft.com/office/2006/metadata/properties"/>
    <ds:schemaRef ds:uri="http://schemas.microsoft.com/office/infopath/2007/PartnerControls"/>
    <ds:schemaRef ds:uri="91b48f1b-9abd-4671-ac05-7aad8458c743"/>
    <ds:schemaRef ds:uri="9e05598a-7853-4498-b72d-8d7d12774087"/>
  </ds:schemaRefs>
</ds:datastoreItem>
</file>

<file path=customXml/itemProps3.xml><?xml version="1.0" encoding="utf-8"?>
<ds:datastoreItem xmlns:ds="http://schemas.openxmlformats.org/officeDocument/2006/customXml" ds:itemID="{21B57B8C-0D19-41A0-A13A-F2CEC114BB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Theme_Szablon_13_12_Mniej slajdów</Template>
  <TotalTime>9618</TotalTime>
  <Words>752</Words>
  <Application>Microsoft Macintosh PowerPoint</Application>
  <PresentationFormat>Widescreen</PresentationFormat>
  <Paragraphs>105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Moderat JIT</vt:lpstr>
      <vt:lpstr>ModeratJIT</vt:lpstr>
      <vt:lpstr>Courier New</vt:lpstr>
      <vt:lpstr>Calibri</vt:lpstr>
      <vt:lpstr>White | JIT</vt:lpstr>
      <vt:lpstr>Dark | JIT</vt:lpstr>
      <vt:lpstr>PowerPoint Presentation</vt:lpstr>
      <vt:lpstr>Maciej Kankowski</vt:lpstr>
      <vt:lpstr>Today’s agenda</vt:lpstr>
      <vt:lpstr>Performance optimization</vt:lpstr>
      <vt:lpstr>Strategie optymalizacyjne</vt:lpstr>
      <vt:lpstr>PowerPoint Presentation</vt:lpstr>
      <vt:lpstr>PowerPoint Presentation</vt:lpstr>
      <vt:lpstr>React</vt:lpstr>
      <vt:lpstr>useMemo</vt:lpstr>
      <vt:lpstr>useCallback</vt:lpstr>
      <vt:lpstr>PowerPoint Presentation</vt:lpstr>
      <vt:lpstr>Example #1: Unresponsive (slow) component</vt:lpstr>
      <vt:lpstr>Example #2: Slow-loading list/table</vt:lpstr>
      <vt:lpstr>Podsumowanie</vt:lpstr>
      <vt:lpstr>PowerPoint Presentation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PRZYKŁADOWY TYTUŁ PREZENTACJI MULTIMEDIALNEJ</dc:title>
  <dc:creator>Kamil Rasiński</dc:creator>
  <cp:lastModifiedBy>Maciej Kankowski</cp:lastModifiedBy>
  <cp:revision>1389</cp:revision>
  <cp:lastPrinted>2019-01-30T11:52:55Z</cp:lastPrinted>
  <dcterms:created xsi:type="dcterms:W3CDTF">2017-12-14T16:10:18Z</dcterms:created>
  <dcterms:modified xsi:type="dcterms:W3CDTF">2022-08-03T06:26:10Z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0x0101004E92535224949044BA0757579E571176</vt:lpwstr>
  </property>
  <property fmtid="{D5CDD505-2E9C-101B-9397-08002B2CF9AE}" pid="3" name="MSIP_Label_0a8ec366-b6ca-4f6b-832f-d09b2fcddb41_Enabled">
    <vt:lpwstr>true</vt:lpwstr>
  </property>
  <property fmtid="{D5CDD505-2E9C-101B-9397-08002B2CF9AE}" pid="4" name="MSIP_Label_0a8ec366-b6ca-4f6b-832f-d09b2fcddb41_SetDate">
    <vt:lpwstr>2022-04-08T12:24:42Z</vt:lpwstr>
  </property>
  <property fmtid="{D5CDD505-2E9C-101B-9397-08002B2CF9AE}" pid="5" name="MSIP_Label_0a8ec366-b6ca-4f6b-832f-d09b2fcddb41_Method">
    <vt:lpwstr>Standard</vt:lpwstr>
  </property>
  <property fmtid="{D5CDD505-2E9C-101B-9397-08002B2CF9AE}" pid="6" name="MSIP_Label_0a8ec366-b6ca-4f6b-832f-d09b2fcddb41_Name">
    <vt:lpwstr>Internal</vt:lpwstr>
  </property>
  <property fmtid="{D5CDD505-2E9C-101B-9397-08002B2CF9AE}" pid="7" name="MSIP_Label_0a8ec366-b6ca-4f6b-832f-d09b2fcddb41_SiteId">
    <vt:lpwstr>888d5a15-2cbe-4e8b-b206-35923762a297</vt:lpwstr>
  </property>
  <property fmtid="{D5CDD505-2E9C-101B-9397-08002B2CF9AE}" pid="8" name="MSIP_Label_0a8ec366-b6ca-4f6b-832f-d09b2fcddb41_ActionId">
    <vt:lpwstr>2b2632f3-4fd5-46a5-bd46-815de45d7443</vt:lpwstr>
  </property>
  <property fmtid="{D5CDD505-2E9C-101B-9397-08002B2CF9AE}" pid="9" name="MSIP_Label_0a8ec366-b6ca-4f6b-832f-d09b2fcddb41_ContentBits">
    <vt:lpwstr>1</vt:lpwstr>
  </property>
  <property fmtid="{D5CDD505-2E9C-101B-9397-08002B2CF9AE}" pid="10" name="ClassificationContentMarkingHeaderLocations">
    <vt:lpwstr>White | JIT:3\Dark | JIT:3</vt:lpwstr>
  </property>
  <property fmtid="{D5CDD505-2E9C-101B-9397-08002B2CF9AE}" pid="11" name="ClassificationContentMarkingHeaderText">
    <vt:lpwstr>Jit Team - Internal information</vt:lpwstr>
  </property>
</Properties>
</file>

<file path=docProps/thumbnail.jpeg>
</file>